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321" r:id="rId4"/>
    <p:sldId id="268" r:id="rId5"/>
    <p:sldId id="322" r:id="rId6"/>
    <p:sldId id="323" r:id="rId7"/>
    <p:sldId id="324" r:id="rId8"/>
    <p:sldId id="325" r:id="rId9"/>
    <p:sldId id="326" r:id="rId10"/>
    <p:sldId id="319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38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</p:sldIdLst>
  <p:sldSz cx="9144000" cy="6858000" type="screen4x3"/>
  <p:notesSz cx="6858000" cy="9144000"/>
  <p:embeddedFontLst>
    <p:embeddedFont>
      <p:font typeface="나눔바른고딕" pitchFamily="50" charset="-127"/>
      <p:regular r:id="rId34"/>
      <p:bold r:id="rId35"/>
    </p:embeddedFont>
    <p:embeddedFont>
      <p:font typeface="Rix정고딕 L" pitchFamily="18" charset="-127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libri Light" pitchFamily="34" charset="0"/>
      <p:regular r:id="rId41"/>
      <p:italic r:id="rId42"/>
    </p:embeddedFont>
    <p:embeddedFont>
      <p:font typeface="맑은 고딕" pitchFamily="50" charset="-127"/>
      <p:regular r:id="rId43"/>
      <p:bold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C3"/>
    <a:srgbClr val="0959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9758" autoAdjust="0"/>
  </p:normalViewPr>
  <p:slideViewPr>
    <p:cSldViewPr snapToGrid="0"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20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24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6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432"/>
            <a:ext cx="9144000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Chapter </a:t>
            </a: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25</a:t>
            </a:r>
            <a:endParaRPr lang="en-US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Caring for People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Who </a:t>
            </a:r>
            <a:r>
              <a:rPr lang="en-US" altLang="ko-KR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Are Dying</a:t>
            </a:r>
            <a:endParaRPr lang="en-US" altLang="ko-KR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5" y="329878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2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616" y="345989"/>
            <a:ext cx="1330840" cy="13225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0178" y="4700156"/>
            <a:ext cx="214994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581</a:t>
            </a:r>
            <a:endParaRPr 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79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Advance Directives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6" y="1810924"/>
            <a:ext cx="8175364" cy="418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document where a person makes his or her wishes               regarding health care known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Living wills state a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wish that death should not be          artificially postponed. In such a case, the doctor places a do not resuscitate (DNR) order in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medical record.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Durable power of attorney for health care allows the                 person to name someone else to make medical decisions     on his or her behalf.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09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Wills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5426" y="1909175"/>
            <a:ext cx="8275528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will is a legal statement that expresses a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wishes    for the management of his or her affairs after death.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For a will to be valid, at the time it is made, the person must be deemed competent and of sound mind.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Advance Directives: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5" y="1830736"/>
            <a:ext cx="8613775" cy="44180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Match the following terms to the correct definition.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Living will          	A.____ Specifies that only supportive care is 	                                  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                                                   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be provided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2. DNR                   	B. ____ Instructions about how affairs are to 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                                                        be managed after death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3. Durable power    	C. ____ A type of advance directive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of attorney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4. Will                    	D. ____ Names someone else to make 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                                               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medical decisions on his or her behalf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1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Advance Directives: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1024" y="1792614"/>
            <a:ext cx="8228012" cy="3524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1 – C, 2– A, 3– D, 4– 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55529" y="2510925"/>
            <a:ext cx="861377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1. Living will          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C.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A type of advance directive </a:t>
            </a:r>
          </a:p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sz="600" dirty="0">
              <a:latin typeface="Adobe 고딕 Std B" pitchFamily="34" charset="-127"/>
              <a:ea typeface="Adobe 고딕 Std B" pitchFamily="34" charset="-127"/>
            </a:endParaRPr>
          </a:p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2. DNR                   	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   A. Specifies 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that only supportive care is      			       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                  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to be provided</a:t>
            </a:r>
          </a:p>
          <a:p>
            <a:pPr marL="419100" indent="-419100" algn="l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600" dirty="0">
                <a:latin typeface="Adobe 고딕 Std B" pitchFamily="34" charset="-127"/>
                <a:ea typeface="Adobe 고딕 Std B" pitchFamily="34" charset="-127"/>
              </a:rPr>
              <a:t>					</a:t>
            </a:r>
          </a:p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3. Durable             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          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D.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Names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someone else to make 	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                             power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of attorney 	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     medical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decisions on his or her behalf</a:t>
            </a:r>
          </a:p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endParaRPr lang="en-US" sz="600" dirty="0">
              <a:latin typeface="Adobe 고딕 Std B" pitchFamily="34" charset="-127"/>
              <a:ea typeface="Adobe 고딕 Std B" pitchFamily="34" charset="-127"/>
            </a:endParaRPr>
          </a:p>
          <a:p>
            <a:pPr marL="419100" indent="-419100" algn="l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4.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Will			     B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Instructions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about how affairs are 				 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                  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to be managed after death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Attitudes Toward Death and Dying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592653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-586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26725" y="2177681"/>
            <a:ext cx="8228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Factors</a:t>
            </a: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that can affect how a person views death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Why it is important for health care workers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examine</a:t>
            </a:r>
            <a:r>
              <a:rPr lang="en-US" sz="2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their 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own feelings about death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The words afterlife and reincarnation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56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Cultural and Spiritual Beliefs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5601" y="1841500"/>
            <a:ext cx="7904728" cy="4613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Attitudes toward death are influenced by such factors as: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Cultural beliefs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Religious or spiritual beliefs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Previous experience with death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Sense of accomplishment in life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Belief in afterlife and reincarnation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25-1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23744"/>
            <a:ext cx="5959418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Care &amp; Support of the Dying Person and Family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592653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- 587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68681" y="2194752"/>
            <a:ext cx="81105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physical changes</a:t>
            </a: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that occur as death nears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you can help to keep a dying person physically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        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comfortable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you can help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support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a dying person emotionally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Ways that you can help the family of a dying person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72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Physical Signs of Impending Death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1991747"/>
            <a:ext cx="8534400" cy="4297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 death draws near, the body begins to “shut down.”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Circulation fails; respiratory pattern changes.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Digestive system slows down; urine output decreases.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Nervous system changes; consciousness may be altered.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Table 25-3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96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Holistic Approach to Care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4920" y="2040068"/>
            <a:ext cx="7399316" cy="3714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Promote general comfort.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Keep the room well lit.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Control odors.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 back massage.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Play soft music.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Read aloud.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27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Holistic Approach to Care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pic>
        <p:nvPicPr>
          <p:cNvPr id="8" name="Picture 3" descr="chapter22-pp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132" y="2138428"/>
            <a:ext cx="6029854" cy="37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901874" y="1841326"/>
            <a:ext cx="7164888" cy="427137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65194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5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632" y="156523"/>
            <a:ext cx="1017801" cy="1011450"/>
          </a:xfrm>
          <a:prstGeom prst="rect">
            <a:avLst/>
          </a:prstGeom>
          <a:noFill/>
        </p:spPr>
      </p:pic>
      <p:sp>
        <p:nvSpPr>
          <p:cNvPr id="7" name="제목 17"/>
          <p:cNvSpPr txBox="1">
            <a:spLocks/>
          </p:cNvSpPr>
          <p:nvPr/>
        </p:nvSpPr>
        <p:spPr>
          <a:xfrm>
            <a:off x="390062" y="1999882"/>
            <a:ext cx="8058993" cy="414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Terminal </a:t>
            </a: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Illness </a:t>
            </a: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600" b="1" i="0" u="none" strike="noStrike" kern="1200" cap="none" spc="-12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  <a:cs typeface="+mn-cs"/>
              </a:rPr>
              <a:t>Advance Directive and Will </a:t>
            </a: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Attitudes toward Death and dying</a:t>
            </a: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Care and Support of the Dying </a:t>
            </a: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Postmortem  </a:t>
            </a:r>
            <a:endParaRPr kumimoji="0" lang="en-US" altLang="en-US" sz="3600" b="1" i="0" u="none" strike="noStrike" kern="1200" cap="none" spc="-120" normalizeH="0" noProof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ko-KR" altLang="en-US" sz="4000" b="1" i="0" u="none" strike="noStrike" kern="1200" cap="none" spc="-12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614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Meeting the Dying person</a:t>
            </a:r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ea typeface="Adobe 고딕 Std B" pitchFamily="34" charset="-127"/>
              </a:rPr>
              <a:t>’</a:t>
            </a:r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emotional Needs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4920" y="2040068"/>
            <a:ext cx="7399316" cy="3714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Promote general comfort.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Keep the room well lit.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Control odors.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 back massage.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Play soft music.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Read aloud.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49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Supporting the Family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0790" y="1850830"/>
            <a:ext cx="8229600" cy="4373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Ensure good communication between the family members and the health care team.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Allow family members to stay with the dying person and         participate in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care if they want to.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Ensure that the family members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basic needs are met.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 readily available to provide needed care to the person           without being intrusive of the family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privacy.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Supporting the Family: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81819" y="2430048"/>
            <a:ext cx="5517737" cy="400948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Is this statement True or False?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Providing holistic, humanistic care means using listening and touch to help meet a dying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emotional needs. </a:t>
            </a:r>
          </a:p>
        </p:txBody>
      </p:sp>
      <p:pic>
        <p:nvPicPr>
          <p:cNvPr id="22530" name="Picture 2" descr="Image result for q&amp;a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35" y="2767206"/>
            <a:ext cx="2217107" cy="221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Supporting the Family: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67430" y="1919440"/>
            <a:ext cx="8229600" cy="4373563"/>
          </a:xfrm>
          <a:prstGeom prst="rect">
            <a:avLst/>
          </a:prstGeom>
        </p:spPr>
        <p:txBody>
          <a:bodyPr/>
          <a:lstStyle/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True </a:t>
            </a: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Rationale: Providing holistic, humanistic care means        helping a dying person to meet his emotional needs as well as physical ones. Listening and touch let the                person know that he is cared for and not alone.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48796"/>
            <a:ext cx="5959418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Postmortem Care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843173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01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- 591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8692" y="1959845"/>
            <a:ext cx="81930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The </a:t>
            </a: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responsibilities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you may have following the death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   of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a patient or resident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Proper </a:t>
            </a: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for providing postmortem care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The words postmortem care, rigor mortis, shroud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,                         and autopsy</a:t>
            </a: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Your Duties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0081" y="1870924"/>
            <a:ext cx="7910144" cy="4297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If you are present when one of your patients or             residents dies: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Notify the nurse that the person has died, and       note the time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You may need to document the absence of vital         signs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After the doctor has pronounced the person dead,      you may be required to assist the nurse in giving             postmortem care.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1275" y="1913785"/>
            <a:ext cx="8229600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Postmortem care is caring for a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body after the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death.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Cultural and religious beliefs often dictate how the         body is to be cared for after death, and by whom.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Postmortem care is necessary to keep the body in           proper alignment and to prevent skin damage and               discoloration.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3403" t="31992" r="43465" b="27292"/>
          <a:stretch>
            <a:fillRect/>
          </a:stretch>
        </p:blipFill>
        <p:spPr bwMode="auto">
          <a:xfrm>
            <a:off x="275573" y="1828799"/>
            <a:ext cx="4609578" cy="4394889"/>
          </a:xfrm>
          <a:prstGeom prst="rect">
            <a:avLst/>
          </a:prstGeom>
          <a:noFill/>
          <a:ln w="38100">
            <a:solidFill>
              <a:srgbClr val="2F9CC3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6384" y="1771237"/>
            <a:ext cx="4242148" cy="4297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During postmortem care: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Skin is cleaned of any           mucus, urine, feces, or other fluids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Body is placed in proper        alignment before rigor         mortis occurs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shroud may be applied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Figure 25-2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person’s personal            belongings are collected          and packed up to send with the family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3143" y="1946405"/>
            <a:ext cx="8187498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Autopsy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Examination of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organs and tissues after the person has died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 most cases, the doctor is responsible for obtaining a       family member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permission to perform an autopsy.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Medical devices such as tubes, drains, catheters, and          intravenous (IV) lines are not removed as part of                   postmortem care.</a:t>
            </a:r>
          </a:p>
          <a:p>
            <a:pPr marL="1085850" marR="0" lvl="2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25-1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11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Preparing the Body for Viewing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2793" y="1936880"/>
            <a:ext cx="7949853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Straighten the bed linens or change them, if necessary.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Wash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body and dress the person in clean         gown or pajamas.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Position the person in a natural position on the bed. Draw the top sheet to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shoulders and cuff it neatly.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Figure 25-3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7740" t="33323" r="37603" b="30717"/>
          <a:stretch>
            <a:fillRect/>
          </a:stretch>
        </p:blipFill>
        <p:spPr bwMode="auto">
          <a:xfrm>
            <a:off x="4409162" y="3983277"/>
            <a:ext cx="4271375" cy="24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2459" y="4386138"/>
            <a:ext cx="372649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Ensure the room is neat, adjust lights,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and             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provide privacy.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Terminal Illness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55507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-582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5173" y="1913255"/>
            <a:ext cx="85026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stages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of grief and discuss how a person might behave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during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each stage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Communication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techniques that you might use to support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a         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person during each stage of grief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role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of hospice in the care of a terminally ill person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words terminal illness, grief, hospice care,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supportive           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care, and palliative care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003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Care: The Kit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041742" y="1791222"/>
            <a:ext cx="4797469" cy="4697260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hapter22-ppt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206" y="2024774"/>
            <a:ext cx="4245888" cy="43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0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06121" y="2115051"/>
            <a:ext cx="80368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Fill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in the blanks to make a correct statement.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___________  ___________ should be taken when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    providing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postmortem care because contact with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                         _________    ________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is likely.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Postmortem Care: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26093" y="2344738"/>
            <a:ext cx="797908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Rationale: </a:t>
            </a:r>
            <a:r>
              <a:rPr lang="en-US" sz="2200" b="1" u="sng" dirty="0">
                <a:latin typeface="Adobe 고딕 Std B" pitchFamily="34" charset="-127"/>
                <a:ea typeface="Adobe 고딕 Std B" pitchFamily="34" charset="-127"/>
              </a:rPr>
              <a:t>Standard</a:t>
            </a: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u="sng" dirty="0">
                <a:latin typeface="Adobe 고딕 Std B" pitchFamily="34" charset="-127"/>
                <a:ea typeface="Adobe 고딕 Std B" pitchFamily="34" charset="-127"/>
              </a:rPr>
              <a:t>precautions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should be taken when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providing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postmortem care because contact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with                      </a:t>
            </a:r>
            <a:r>
              <a:rPr lang="en-US" sz="2200" b="1" u="sng" dirty="0">
                <a:latin typeface="Adobe 고딕 Std B" pitchFamily="34" charset="-127"/>
                <a:ea typeface="Adobe 고딕 Std B" pitchFamily="34" charset="-127"/>
              </a:rPr>
              <a:t>body fluids</a:t>
            </a: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is likely.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0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Caring for Terminally Ill People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2856" y="1785547"/>
            <a:ext cx="7085599" cy="4486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Terminal illness: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An illness or condition from which recovery is not expected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Examples of terminal illnesses: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AIDS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Emphysema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Dementia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Some types of cancers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Tell the Nurse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Stages of Grief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5" y="1841131"/>
            <a:ext cx="8613775" cy="4476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Stages of grief: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Denial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Anger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Bargaining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Depression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Acceptance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Throughout the grieving process, one emotion that 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usually persists is hope.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Tables 25-1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25-2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Hospice care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6" y="1971805"/>
            <a:ext cx="7849686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Care provided by a health care organization for people  who are dying and their families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Supportive care: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Treatments that will make a person more comfortable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Palliative care: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Treatments that relieve uncomfortable symptoms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Terminal Illness: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0225" y="1920440"/>
            <a:ext cx="7824635" cy="36861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Is the following statement True or False?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Hospice care focuses on providing the family of 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terminally ill person an opportunity to rest physically and emotionally. 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405" y="3713968"/>
            <a:ext cx="3192261" cy="2498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76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Terminal Illness: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5" y="2072014"/>
            <a:ext cx="7987474" cy="4064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False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Rationale: Hospice care focuses on supportive and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palliative care measures to ensure that a terminally ill           person faces the end of life with comfort and dignity.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Advance Directives and Wills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592653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-585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54394" y="1922811"/>
            <a:ext cx="841403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Ways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that a person can specify his or her wishes for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end-of-       life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care in advance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a person can specify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wishes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for the management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of                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affairs after death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words advance directive, living will, durable power of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attorney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for health care, do not resuscitate (DNR) order, and will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1427</Words>
  <Application>Microsoft Office PowerPoint</Application>
  <PresentationFormat>On-screen Show (4:3)</PresentationFormat>
  <Paragraphs>261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Adobe 고딕 Std B</vt:lpstr>
      <vt:lpstr>나눔바른고딕</vt:lpstr>
      <vt:lpstr>Rix정고딕 L</vt:lpstr>
      <vt:lpstr>Calibri</vt:lpstr>
      <vt:lpstr>Calibri Light</vt:lpstr>
      <vt:lpstr>맑은 고딕</vt:lpstr>
      <vt:lpstr>Office 테마</vt:lpstr>
      <vt:lpstr>Slide 1</vt:lpstr>
      <vt:lpstr>Slide 2</vt:lpstr>
      <vt:lpstr>Terminal Illness</vt:lpstr>
      <vt:lpstr>Slide 4</vt:lpstr>
      <vt:lpstr>Slide 5</vt:lpstr>
      <vt:lpstr>Slide 6</vt:lpstr>
      <vt:lpstr>Slide 7</vt:lpstr>
      <vt:lpstr>Slide 8</vt:lpstr>
      <vt:lpstr>Advance Directives and Wills</vt:lpstr>
      <vt:lpstr>Slide 10</vt:lpstr>
      <vt:lpstr>Slide 11</vt:lpstr>
      <vt:lpstr>Slide 12</vt:lpstr>
      <vt:lpstr>Slide 13</vt:lpstr>
      <vt:lpstr>Attitudes Toward Death and Dying</vt:lpstr>
      <vt:lpstr>Slide 15</vt:lpstr>
      <vt:lpstr>Care &amp; Support of the Dying Person and Family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Postmortem Care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csc</cp:lastModifiedBy>
  <cp:revision>16</cp:revision>
  <dcterms:created xsi:type="dcterms:W3CDTF">2017-05-23T14:06:50Z</dcterms:created>
  <dcterms:modified xsi:type="dcterms:W3CDTF">2017-10-03T18:02:23Z</dcterms:modified>
</cp:coreProperties>
</file>