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84" r:id="rId4"/>
    <p:sldId id="277" r:id="rId5"/>
    <p:sldId id="289" r:id="rId6"/>
    <p:sldId id="278" r:id="rId7"/>
    <p:sldId id="285" r:id="rId8"/>
    <p:sldId id="287" r:id="rId9"/>
    <p:sldId id="286" r:id="rId10"/>
    <p:sldId id="288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</p:sldIdLst>
  <p:sldSz cx="9144000" cy="6858000" type="screen4x3"/>
  <p:notesSz cx="6858000" cy="9144000"/>
  <p:embeddedFontLst>
    <p:embeddedFont>
      <p:font typeface="나눔바른고딕" pitchFamily="50" charset="-127"/>
      <p:regular r:id="rId31"/>
      <p:bold r:id="rId32"/>
    </p:embeddedFont>
    <p:embeddedFont>
      <p:font typeface="Rix정고딕 L" pitchFamily="18" charset="-127"/>
      <p:regular r:id="rId33"/>
    </p:embeddedFont>
    <p:embeddedFont>
      <p:font typeface="RixJGo L" pitchFamily="18" charset="-127"/>
      <p:regular r:id="rId34"/>
    </p:embeddedFon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Verdana" pitchFamily="34" charset="0"/>
      <p:regular r:id="rId39"/>
      <p:bold r:id="rId40"/>
      <p:italic r:id="rId41"/>
      <p:boldItalic r:id="rId42"/>
    </p:embeddedFont>
    <p:embeddedFont>
      <p:font typeface="Calibri Light" pitchFamily="34" charset="0"/>
      <p:regular r:id="rId43"/>
      <p:italic r:id="rId44"/>
    </p:embeddedFont>
    <p:embeddedFont>
      <p:font typeface="맑은 고딕" pitchFamily="50" charset="-127"/>
      <p:regular r:id="rId45"/>
      <p:bold r:id="rId4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2F9CC3"/>
    <a:srgbClr val="09598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011" autoAdjust="0"/>
  </p:normalViewPr>
  <p:slideViewPr>
    <p:cSldViewPr snapToGrid="0">
      <p:cViewPr varScale="1">
        <p:scale>
          <a:sx n="106" d="100"/>
          <a:sy n="106" d="100"/>
        </p:scale>
        <p:origin x="-177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5F882-120C-4E99-AE48-42E42874FB3D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98A3D-DACA-44F2-B55C-5E752839D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34027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06452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79204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341814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221271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02442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58243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06" y="145208"/>
            <a:ext cx="7022216" cy="676596"/>
          </a:xfrm>
        </p:spPr>
        <p:txBody>
          <a:bodyPr>
            <a:normAutofit/>
          </a:bodyPr>
          <a:lstStyle>
            <a:lvl1pPr marL="0"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altLang="en-US" sz="3600" b="1" kern="1200" spc="-1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95988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68056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686247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0987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45853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8DDEE-90E3-4AC8-91C4-78A64C0DF871}" type="datetimeFigureOut">
              <a:rPr lang="ko-KR" altLang="en-US" smtClean="0"/>
              <a:pPr/>
              <a:t>2017-10-13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1317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28432"/>
            <a:ext cx="9144000" cy="388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Bef>
                <a:spcPts val="21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dirty="0" smtClean="0">
                <a:solidFill>
                  <a:srgbClr val="186EC4"/>
                </a:solidFill>
                <a:latin typeface="Adobe 고딕 Std B"/>
                <a:ea typeface="Adobe Gothic Std B" pitchFamily="34" charset="-128"/>
              </a:rPr>
              <a:t>Chapter 23</a:t>
            </a:r>
          </a:p>
          <a:p>
            <a:pPr algn="ctr">
              <a:lnSpc>
                <a:spcPct val="70000"/>
              </a:lnSpc>
              <a:spcBef>
                <a:spcPts val="21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1" dirty="0" smtClean="0">
              <a:solidFill>
                <a:srgbClr val="186EC4"/>
              </a:solidFill>
              <a:latin typeface="Adobe 고딕 Std B"/>
              <a:ea typeface="Adobe Gothic Std B" pitchFamily="34" charset="-128"/>
            </a:endParaRPr>
          </a:p>
          <a:p>
            <a:pPr algn="ctr">
              <a:lnSpc>
                <a:spcPct val="70000"/>
              </a:lnSpc>
              <a:spcBef>
                <a:spcPts val="21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dirty="0" smtClean="0">
                <a:solidFill>
                  <a:srgbClr val="095988"/>
                </a:solidFill>
                <a:latin typeface="Adobe 고딕 Std B"/>
                <a:ea typeface="Adobe Gothic Std B" pitchFamily="34" charset="-128"/>
              </a:rPr>
              <a:t>Assisting With </a:t>
            </a:r>
          </a:p>
          <a:p>
            <a:pPr algn="ctr">
              <a:lnSpc>
                <a:spcPct val="70000"/>
              </a:lnSpc>
              <a:spcBef>
                <a:spcPts val="21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dirty="0" smtClean="0">
                <a:solidFill>
                  <a:srgbClr val="095988"/>
                </a:solidFill>
                <a:latin typeface="Adobe 고딕 Std B"/>
                <a:ea typeface="Adobe Gothic Std B" pitchFamily="34" charset="-128"/>
              </a:rPr>
              <a:t>Bowel Elimination</a:t>
            </a:r>
          </a:p>
          <a:p>
            <a:pPr algn="ctr">
              <a:lnSpc>
                <a:spcPct val="70000"/>
              </a:lnSpc>
              <a:spcBef>
                <a:spcPts val="21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ko-KR" sz="4400" b="1" dirty="0" smtClean="0">
                <a:solidFill>
                  <a:srgbClr val="186EC4"/>
                </a:solidFill>
                <a:latin typeface="Adobe 고딕 Std B"/>
                <a:ea typeface="Adobe Gothic Std B" pitchFamily="34" charset="-128"/>
              </a:rPr>
              <a:t/>
            </a:r>
            <a:br>
              <a:rPr lang="en-US" altLang="ko-KR" sz="4400" b="1" dirty="0" smtClean="0">
                <a:solidFill>
                  <a:srgbClr val="186EC4"/>
                </a:solidFill>
                <a:latin typeface="Adobe 고딕 Std B"/>
                <a:ea typeface="Adobe Gothic Std B" pitchFamily="34" charset="-128"/>
              </a:rPr>
            </a:br>
            <a:r>
              <a:rPr lang="en-US" altLang="ko-KR" sz="3200" b="1" dirty="0" smtClean="0">
                <a:solidFill>
                  <a:srgbClr val="186EC4"/>
                </a:solidFill>
                <a:latin typeface="Adobe 고딕 Std B"/>
                <a:ea typeface="Adobe Gothic Std B" pitchFamily="34" charset="-128"/>
              </a:rPr>
              <a:t>Page - </a:t>
            </a:r>
            <a:r>
              <a:rPr lang="en-US" altLang="ko-KR" sz="3200" b="1" dirty="0" smtClean="0">
                <a:solidFill>
                  <a:srgbClr val="186EC4"/>
                </a:solidFill>
                <a:latin typeface="Adobe 고딕 Std B"/>
                <a:ea typeface="Adobe Gothic Std B" pitchFamily="34" charset="-128"/>
              </a:rPr>
              <a:t>542</a:t>
            </a:r>
            <a:endParaRPr lang="en-US" sz="3200" dirty="0">
              <a:latin typeface="Adobe 고딕 Std B"/>
              <a:ea typeface="Adobe Gothic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9635" y="3298786"/>
            <a:ext cx="184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ko-KR" altLang="en-US" sz="20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985043" y="2713988"/>
            <a:ext cx="7173915" cy="0"/>
          </a:xfrm>
          <a:prstGeom prst="line">
            <a:avLst/>
          </a:prstGeom>
          <a:ln w="34925">
            <a:solidFill>
              <a:srgbClr val="095988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/>
                <a:ea typeface="RixJGo L" pitchFamily="18" charset="-127"/>
              </a:rPr>
              <a:t>Copyright@2017 </a:t>
            </a:r>
            <a:r>
              <a:rPr lang="en-US" sz="1600" dirty="0" err="1" smtClean="0">
                <a:latin typeface="Rix정고딕 L"/>
                <a:ea typeface="RixJGo L" pitchFamily="18" charset="-127"/>
              </a:rPr>
              <a:t>Hanmi</a:t>
            </a:r>
            <a:r>
              <a:rPr lang="en-US" sz="1600" dirty="0" smtClean="0">
                <a:latin typeface="Rix정고딕 L"/>
                <a:ea typeface="RixJGo L" pitchFamily="18" charset="-127"/>
              </a:rPr>
              <a:t> Nursing School</a:t>
            </a:r>
            <a:endParaRPr lang="en-US" sz="1600" dirty="0">
              <a:latin typeface="Rix정고딕 L"/>
              <a:ea typeface="RixJGo L" pitchFamily="18" charset="-127"/>
            </a:endParaRPr>
          </a:p>
        </p:txBody>
      </p:sp>
      <p:pic>
        <p:nvPicPr>
          <p:cNvPr id="1026" name="Picture 2" descr="G:\Logo\Nunrsing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9616" y="345989"/>
            <a:ext cx="1330840" cy="1322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9267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5243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Gothic Std B" pitchFamily="34" charset="-128"/>
                <a:ea typeface="Adobe 고딕 Std B"/>
              </a:rPr>
              <a:t>Bowel Elimination: Answer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Gothic Std B" pitchFamily="34" charset="-128"/>
              <a:ea typeface="Adobe 고딕 Std B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2362200"/>
            <a:ext cx="7637929" cy="3581400"/>
          </a:xfrm>
          <a:prstGeom prst="rect">
            <a:avLst/>
          </a:prstGeom>
        </p:spPr>
        <p:txBody>
          <a:bodyPr/>
          <a:lstStyle/>
          <a:p>
            <a:pPr marL="22860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False</a:t>
            </a:r>
          </a:p>
          <a:p>
            <a:pPr marL="22860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/>
            </a:endParaRPr>
          </a:p>
          <a:p>
            <a:pPr marL="22860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 Rationale: A change in the odor or appearance of a person’s feces or in the person’s bowel elimination     habits could be a sign of illness or infection and            should be reported immediately.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7"/>
          <p:cNvSpPr>
            <a:spLocks noGrp="1"/>
          </p:cNvSpPr>
          <p:nvPr>
            <p:ph type="title"/>
          </p:nvPr>
        </p:nvSpPr>
        <p:spPr>
          <a:xfrm>
            <a:off x="391278" y="261322"/>
            <a:ext cx="7022216" cy="676596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altLang="ko-KR" sz="3200" dirty="0" smtClean="0">
                <a:latin typeface="Adobe 고딕 Std B"/>
                <a:ea typeface="Adobe Gothic Std B" pitchFamily="34" charset="-128"/>
              </a:rPr>
              <a:t>Problems With Bowel Elimination</a:t>
            </a:r>
            <a:endParaRPr lang="ko-KR" altLang="en-US" sz="3200" dirty="0">
              <a:latin typeface="Adobe 고딕 Std B"/>
              <a:ea typeface="Adobe Gothic Std B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/>
                <a:ea typeface="RixJGo L" pitchFamily="18" charset="-127"/>
              </a:rPr>
              <a:t>Copyright@2017</a:t>
            </a:r>
            <a:r>
              <a:rPr lang="en-US" sz="1600" dirty="0" smtClean="0">
                <a:latin typeface="RixJGo L" pitchFamily="18" charset="-127"/>
                <a:ea typeface="RixJGo L" pitchFamily="18" charset="-127"/>
              </a:rPr>
              <a:t> </a:t>
            </a:r>
            <a:r>
              <a:rPr lang="en-US" sz="1600" dirty="0" err="1" smtClean="0">
                <a:latin typeface="RixJGo L" pitchFamily="18" charset="-127"/>
                <a:ea typeface="RixJGo L" pitchFamily="18" charset="-127"/>
              </a:rPr>
              <a:t>Hanmi</a:t>
            </a:r>
            <a:r>
              <a:rPr lang="en-US" sz="1600" dirty="0" smtClean="0">
                <a:latin typeface="RixJGo L" pitchFamily="18" charset="-127"/>
                <a:ea typeface="RixJGo L" pitchFamily="18" charset="-127"/>
              </a:rPr>
              <a:t> Nursing School</a:t>
            </a:r>
            <a:endParaRPr lang="en-US" sz="1600" dirty="0">
              <a:latin typeface="RixJGo L" pitchFamily="18" charset="-127"/>
              <a:ea typeface="RixJGo 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288" y="1819355"/>
            <a:ext cx="2140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/>
                <a:ea typeface="Adobe Gothic Std B" pitchFamily="34" charset="-128"/>
              </a:rPr>
              <a:t>Focus on: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/>
              <a:ea typeface="Adobe Gothic Std B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913" y="902803"/>
            <a:ext cx="181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/>
                <a:ea typeface="Adobe Gothic Std B" pitchFamily="34" charset="-128"/>
              </a:rPr>
              <a:t>page </a:t>
            </a:r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/>
                <a:ea typeface="Adobe Gothic Std B" pitchFamily="34" charset="-128"/>
              </a:rPr>
              <a:t>- 546 </a:t>
            </a:r>
            <a:endParaRPr lang="ko-KR" altLang="en-US" sz="2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95988"/>
              </a:solidFill>
              <a:latin typeface="Adobe 고딕 Std B"/>
              <a:ea typeface="Adobe Gothic Std B" pitchFamily="34" charset="-128"/>
            </a:endParaRPr>
          </a:p>
        </p:txBody>
      </p:sp>
      <p:pic>
        <p:nvPicPr>
          <p:cNvPr id="10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484094" y="1824323"/>
            <a:ext cx="805030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200" b="1" dirty="0" smtClean="0">
                <a:latin typeface="Adobe 고딕 Std B"/>
              </a:rPr>
              <a:t>:</a:t>
            </a:r>
            <a:endParaRPr lang="en-US" sz="2200" b="1" dirty="0">
              <a:latin typeface="Adobe 고딕 Std B"/>
            </a:endParaRPr>
          </a:p>
          <a:p>
            <a:pPr algn="l"/>
            <a:endParaRPr lang="en-US" sz="2200" b="1" dirty="0">
              <a:latin typeface="Adobe 고딕 Std B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200" b="1" dirty="0">
                <a:latin typeface="Adobe 고딕 Std B"/>
              </a:rPr>
              <a:t>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dobe 고딕 Std B"/>
              </a:rPr>
              <a:t>Problems</a:t>
            </a:r>
            <a:r>
              <a:rPr lang="en-US" sz="2200" b="1" dirty="0">
                <a:latin typeface="Adobe 고딕 Std B"/>
              </a:rPr>
              <a:t> </a:t>
            </a:r>
            <a:r>
              <a:rPr lang="en-US" sz="2200" dirty="0">
                <a:latin typeface="Adobe 고딕 Std B"/>
              </a:rPr>
              <a:t>with bowel elimination experienced by people in a health care setting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200" dirty="0">
              <a:latin typeface="Adobe 고딕 Std B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200" dirty="0">
              <a:latin typeface="Adobe 고딕 Std B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200" dirty="0">
                <a:latin typeface="Adobe 고딕 Std B"/>
              </a:rPr>
              <a:t> Ways that the health care team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dobe 고딕 Std B"/>
              </a:rPr>
              <a:t>assists</a:t>
            </a:r>
            <a:r>
              <a:rPr lang="en-US" sz="2200" dirty="0">
                <a:latin typeface="Adobe 고딕 Std B"/>
              </a:rPr>
              <a:t> a person who </a:t>
            </a:r>
            <a:r>
              <a:rPr lang="en-US" sz="2200" dirty="0" smtClean="0">
                <a:latin typeface="Adobe 고딕 Std B"/>
              </a:rPr>
              <a:t>is           </a:t>
            </a:r>
            <a:r>
              <a:rPr lang="en-US" sz="2200" dirty="0">
                <a:latin typeface="Adobe 고딕 Std B"/>
              </a:rPr>
              <a:t>having problems with bowel elimination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200" dirty="0">
              <a:latin typeface="Adobe 고딕 Std B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200" dirty="0">
              <a:latin typeface="Adobe 고딕 Std B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200" b="1" dirty="0">
                <a:latin typeface="Adobe 고딕 Std B"/>
              </a:rPr>
              <a:t>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dobe 고딕 Std B"/>
              </a:rPr>
              <a:t>Observations</a:t>
            </a:r>
            <a:r>
              <a:rPr lang="en-US" sz="2200" dirty="0">
                <a:latin typeface="Adobe 고딕 Std B"/>
              </a:rPr>
              <a:t> that you may make and report when assisting a person with bowel elimination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Gothic Std B" pitchFamily="34" charset="-128"/>
                <a:ea typeface="Adobe 고딕 Std B"/>
              </a:rPr>
              <a:t>Diarrhea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Gothic Std B" pitchFamily="34" charset="-128"/>
              <a:ea typeface="Adobe 고딕 Std B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05109" y="1860181"/>
            <a:ext cx="7185219" cy="434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Diarrhea: </a:t>
            </a:r>
          </a:p>
          <a:p>
            <a:pPr marL="742950" marR="0" lvl="1" indent="-285750" algn="l" defTabSz="914400" rtl="0" eaLnBrk="1" fontAlgn="auto" latinLnBrk="1" hangingPunct="1"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Passage of liquid, unformed stool </a:t>
            </a:r>
          </a:p>
          <a:p>
            <a:pPr marL="742950" marR="0" lvl="1" indent="-285750" algn="l" defTabSz="914400" rtl="0" eaLnBrk="1" fontAlgn="auto" latinLnBrk="1" hangingPunct="1"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Can cause dehydration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Caring:</a:t>
            </a:r>
          </a:p>
          <a:p>
            <a:pPr marL="742950" marR="0" lvl="1" indent="-285750" algn="l" defTabSz="914400" rtl="0" eaLnBrk="1" fontAlgn="auto" latinLnBrk="1" hangingPunct="1">
              <a:spcAft>
                <a:spcPts val="60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Practice good infection control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techniques.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/>
            </a:endParaRPr>
          </a:p>
          <a:p>
            <a:pPr marL="742950" marR="0" lvl="1" indent="-285750" algn="l" defTabSz="914400" rtl="0" eaLnBrk="1" fontAlgn="auto" latinLnBrk="1" hangingPunct="1">
              <a:spcAft>
                <a:spcPts val="60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Answer the call light quickly.</a:t>
            </a:r>
          </a:p>
          <a:p>
            <a:pPr marL="742950" marR="0" lvl="1" indent="-285750" algn="l" defTabSz="914400" rtl="0" eaLnBrk="1" fontAlgn="auto" latinLnBrk="1" hangingPunct="1">
              <a:spcAft>
                <a:spcPts val="60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Provide thorough skin care after each bowel movement.</a:t>
            </a:r>
          </a:p>
          <a:p>
            <a:pPr marL="742950" marR="0" lvl="1" indent="-285750" algn="l" defTabSz="914400" rtl="0" eaLnBrk="1" fontAlgn="auto" latinLnBrk="1" hangingPunct="1">
              <a:spcAft>
                <a:spcPts val="60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Record and report frequency and amount.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2622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Gothic Std B" pitchFamily="34" charset="-128"/>
                <a:ea typeface="Adobe 고딕 Std B"/>
              </a:rPr>
              <a:t>Constipation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Gothic Std B" pitchFamily="34" charset="-128"/>
              <a:ea typeface="Adobe 고딕 Std B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87180" y="1937878"/>
            <a:ext cx="7992043" cy="4064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Constipation: Hard dry feces that are difficult to pass </a:t>
            </a:r>
          </a:p>
          <a:p>
            <a:pPr marL="342900" marR="0" lvl="0" indent="-342900" algn="l" defTabSz="914400" rtl="0" eaLnBrk="1" fontAlgn="auto" latinLnBrk="1" hangingPunct="1"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Risk factors:</a:t>
            </a:r>
          </a:p>
          <a:p>
            <a:pPr marL="742950" marR="0" lvl="1" indent="-285750" algn="l" defTabSz="914400" rtl="0" eaLnBrk="1" fontAlgn="auto" latinLnBrk="1" hangingPunct="1"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Taking certain medications</a:t>
            </a:r>
          </a:p>
          <a:p>
            <a:pPr marL="742950" marR="0" lvl="1" indent="-285750" algn="l" defTabSz="914400" rtl="0" eaLnBrk="1" fontAlgn="auto" latinLnBrk="1" hangingPunct="1"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Not taking in enough dietary fiber and fluids</a:t>
            </a:r>
          </a:p>
          <a:p>
            <a:pPr marL="742950" marR="0" lvl="1" indent="-285750" algn="l" defTabSz="914400" rtl="0" eaLnBrk="1" fontAlgn="auto" latinLnBrk="1" hangingPunct="1"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Not getting enough exercise</a:t>
            </a:r>
          </a:p>
          <a:p>
            <a:pPr marL="742950" marR="0" lvl="1" indent="-285750" algn="l" defTabSz="914400" rtl="0" eaLnBrk="1" fontAlgn="auto" latinLnBrk="1" hangingPunct="1"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Delaying having a bowel movement after the urge          occurs </a:t>
            </a:r>
          </a:p>
          <a:p>
            <a:pPr marL="742950" marR="0" lvl="1" indent="-285750" algn="l" defTabSz="914400" rtl="0" eaLnBrk="1" fontAlgn="auto" latinLnBrk="1" hangingPunct="1"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Lack of privacy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3938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Gothic Std B" pitchFamily="34" charset="-128"/>
                <a:ea typeface="Adobe 고딕 Std B"/>
              </a:rPr>
              <a:t>Constipation (cont.)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Gothic Std B" pitchFamily="34" charset="-128"/>
              <a:ea typeface="Adobe 고딕 Std B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12678" y="1860181"/>
            <a:ext cx="7679675" cy="4064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Medications that promote normal bowel function: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Laxative</a:t>
            </a:r>
            <a:endParaRPr lang="en-US" sz="2200" dirty="0" smtClean="0">
              <a:latin typeface="Adobe 고딕 Std B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Stool softeners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Fiber supplements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Rectal suppository 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Enema</a:t>
            </a:r>
          </a:p>
          <a:p>
            <a:pPr marL="1085850" marR="0" lvl="2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See </a:t>
            </a:r>
            <a:r>
              <a:rPr kumimoji="0" lang="pt-B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Tell the Nurse</a:t>
            </a:r>
            <a: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.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3179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Gothic Std B" pitchFamily="34" charset="-128"/>
                <a:ea typeface="Adobe 고딕 Std B"/>
              </a:rPr>
              <a:t>Fecal Impaction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Gothic Std B" pitchFamily="34" charset="-128"/>
              <a:ea typeface="Adobe 고딕 Std B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5116" y="1922929"/>
            <a:ext cx="7929283" cy="4064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Feces build up in the rectum, forming a mass that is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 impossible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to pass normally.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Discomfort with swollen abdomen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Abdominal or rectal pain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Liquid feces seeping out of the anus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If rectal suppository or enema does not remove     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  impaction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, the nurse may need to insert a finger into the person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’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s rectum to scoop the impacted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mass out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piece by piece.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2161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Gothic Std B" pitchFamily="34" charset="-128"/>
                <a:ea typeface="Adobe 고딕 Std B"/>
              </a:rPr>
              <a:t>Flatulence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Gothic Std B" pitchFamily="34" charset="-128"/>
              <a:ea typeface="Adobe 고딕 Std B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84012" y="2008095"/>
            <a:ext cx="8075893" cy="12729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Presence of excessive amount of flatus (gas) in the intestines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Causes: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- Lack of activity or a recent surgical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procedure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 l="27415" t="31635" r="47765" b="29482"/>
          <a:stretch>
            <a:fillRect/>
          </a:stretch>
        </p:blipFill>
        <p:spPr bwMode="auto">
          <a:xfrm>
            <a:off x="5082989" y="3345105"/>
            <a:ext cx="3550024" cy="3015293"/>
          </a:xfrm>
          <a:prstGeom prst="rect">
            <a:avLst/>
          </a:prstGeom>
          <a:noFill/>
          <a:ln w="63500" cap="rnd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73741" y="3383728"/>
            <a:ext cx="4267200" cy="256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Adobe 고딕 Std B" pitchFamily="34" charset="-127"/>
                <a:ea typeface="Adobe 고딕 Std B" pitchFamily="34" charset="-127"/>
              </a:rPr>
              <a:t>Remedial measures: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Clr>
                <a:schemeClr val="accent4">
                  <a:lumMod val="75000"/>
                </a:schemeClr>
              </a:buClr>
              <a:buFontTx/>
              <a:buChar char="-"/>
              <a:defRPr/>
            </a:pPr>
            <a:r>
              <a:rPr lang="en-US" sz="2000" dirty="0" smtClean="0">
                <a:latin typeface="Adobe 고딕 Std B" pitchFamily="34" charset="-127"/>
                <a:ea typeface="Adobe 고딕 Std B" pitchFamily="34" charset="-127"/>
              </a:rPr>
              <a:t>Getting out of bed and </a:t>
            </a:r>
            <a:r>
              <a:rPr lang="en-US" sz="2000" dirty="0" smtClean="0">
                <a:latin typeface="Adobe 고딕 Std B" pitchFamily="34" charset="-127"/>
                <a:ea typeface="Adobe 고딕 Std B" pitchFamily="34" charset="-127"/>
              </a:rPr>
              <a:t>              walking</a:t>
            </a:r>
            <a:endParaRPr lang="en-US" sz="2000" dirty="0" smtClean="0">
              <a:latin typeface="Adobe 고딕 Std B" pitchFamily="34" charset="-127"/>
              <a:ea typeface="Adobe 고딕 Std B" pitchFamily="34" charset="-127"/>
            </a:endParaRP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Clr>
                <a:schemeClr val="accent4">
                  <a:lumMod val="75000"/>
                </a:schemeClr>
              </a:buClr>
              <a:buFontTx/>
              <a:buChar char="-"/>
              <a:defRPr/>
            </a:pPr>
            <a:r>
              <a:rPr lang="en-US" sz="2000" dirty="0" smtClean="0">
                <a:latin typeface="Adobe 고딕 Std B" pitchFamily="34" charset="-127"/>
                <a:ea typeface="Adobe 고딕 Std B" pitchFamily="34" charset="-127"/>
              </a:rPr>
              <a:t>Positioning the person </a:t>
            </a:r>
            <a:r>
              <a:rPr lang="en-US" sz="2000" dirty="0" smtClean="0">
                <a:latin typeface="Adobe 고딕 Std B" pitchFamily="34" charset="-127"/>
                <a:ea typeface="Adobe 고딕 Std B" pitchFamily="34" charset="-127"/>
              </a:rPr>
              <a:t>on           </a:t>
            </a:r>
            <a:r>
              <a:rPr lang="en-US" sz="2000" dirty="0" smtClean="0">
                <a:latin typeface="Adobe 고딕 Std B" pitchFamily="34" charset="-127"/>
                <a:ea typeface="Adobe 고딕 Std B" pitchFamily="34" charset="-127"/>
              </a:rPr>
              <a:t>his or her left side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Clr>
                <a:schemeClr val="accent4">
                  <a:lumMod val="75000"/>
                </a:schemeClr>
              </a:buClr>
              <a:buFontTx/>
              <a:buChar char="-"/>
              <a:defRPr/>
            </a:pPr>
            <a:r>
              <a:rPr lang="en-US" sz="2000" dirty="0" smtClean="0">
                <a:latin typeface="Adobe 고딕 Std B" pitchFamily="34" charset="-127"/>
                <a:ea typeface="Adobe 고딕 Std B" pitchFamily="34" charset="-127"/>
              </a:rPr>
              <a:t>Inserting a rectal tube </a:t>
            </a:r>
            <a:r>
              <a:rPr lang="en-US" sz="2000" dirty="0" smtClean="0">
                <a:latin typeface="Adobe 고딕 Std B" pitchFamily="34" charset="-127"/>
                <a:ea typeface="Adobe 고딕 Std B" pitchFamily="34" charset="-127"/>
              </a:rPr>
              <a:t>to              </a:t>
            </a:r>
            <a:r>
              <a:rPr lang="en-US" sz="2000" dirty="0" smtClean="0">
                <a:latin typeface="Adobe 고딕 Std B" pitchFamily="34" charset="-127"/>
                <a:ea typeface="Adobe 고딕 Std B" pitchFamily="34" charset="-127"/>
              </a:rPr>
              <a:t>help the gas escape</a:t>
            </a:r>
          </a:p>
          <a:p>
            <a:pPr marL="1085850" lvl="2" indent="-285750">
              <a:lnSpc>
                <a:spcPct val="90000"/>
              </a:lnSpc>
              <a:spcBef>
                <a:spcPts val="500"/>
              </a:spcBef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sz="2000" dirty="0" smtClean="0">
                <a:latin typeface="Adobe 고딕 Std B" pitchFamily="34" charset="-127"/>
                <a:ea typeface="Adobe 고딕 Std B" pitchFamily="34" charset="-127"/>
              </a:rPr>
              <a:t>See </a:t>
            </a:r>
            <a:r>
              <a:rPr lang="pt-BR" sz="2000" b="1" dirty="0" smtClean="0">
                <a:solidFill>
                  <a:schemeClr val="bg2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Figure 23-2</a:t>
            </a: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.</a:t>
            </a:r>
            <a:endParaRPr lang="en-US" sz="2000" dirty="0" smtClean="0">
              <a:solidFill>
                <a:schemeClr val="bg2">
                  <a:lumMod val="50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5463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/>
                <a:ea typeface="Adobe 고딕 Std B"/>
              </a:rPr>
              <a:t>Fecal (Bowel) Incontinence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/>
              <a:ea typeface="Adobe 고딕 Std B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45452" y="1990168"/>
            <a:ext cx="6831106" cy="4064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Involuntary loss of feces from the bowel</a:t>
            </a:r>
          </a:p>
          <a:p>
            <a:pPr marL="342900" marR="0" lvl="0" indent="-342900" algn="l" defTabSz="914400" rtl="0" eaLnBrk="1" fontAlgn="auto" latinLnBrk="1" hangingPunct="1"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Two types:</a:t>
            </a:r>
          </a:p>
          <a:p>
            <a:pPr marL="742950" marR="0" lvl="1" indent="-285750" algn="l" defTabSz="914400" rtl="0" eaLnBrk="1" fontAlgn="auto" latinLnBrk="1" hangingPunct="1"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dobe 고딕 Std B"/>
              </a:rPr>
              <a:t>Temporary fecal incontinence </a:t>
            </a:r>
          </a:p>
          <a:p>
            <a:pPr marL="742950" marR="0" lvl="1" indent="-285750" algn="l" defTabSz="914400" rtl="0" eaLnBrk="1" fontAlgn="auto" latinLnBrk="1" hangingPunct="1"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dobe 고딕 Std B"/>
              </a:rPr>
              <a:t>Permanent fecal incontinence</a:t>
            </a:r>
          </a:p>
          <a:p>
            <a:pPr marL="342900" marR="0" lvl="0" indent="-342900" algn="l" defTabSz="914400" rtl="0" eaLnBrk="1" fontAlgn="auto" latinLnBrk="1" hangingPunct="1"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Managing fecal incontinence: </a:t>
            </a:r>
          </a:p>
          <a:p>
            <a:pPr marL="742950" marR="0" lvl="1" indent="-285750" algn="l" defTabSz="914400" rtl="0" eaLnBrk="1" fontAlgn="auto" latinLnBrk="1" hangingPunct="1"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Incontinence briefs</a:t>
            </a:r>
          </a:p>
          <a:p>
            <a:pPr marL="742950" marR="0" lvl="1" indent="-285750" algn="l" defTabSz="914400" rtl="0" eaLnBrk="1" fontAlgn="auto" latinLnBrk="1" hangingPunct="1"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Bed protectors</a:t>
            </a:r>
          </a:p>
          <a:p>
            <a:pPr marL="742950" marR="0" lvl="1" indent="-285750" algn="l" defTabSz="914400" rtl="0" eaLnBrk="1" fontAlgn="auto" latinLnBrk="1" hangingPunct="1"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Bowel training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7763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/>
                <a:ea typeface="Adobe 고딕 Std B"/>
              </a:rPr>
              <a:t>Problems With Bowel Elimination: Question </a:t>
            </a:r>
            <a:endParaRPr lang="ko-KR" altLang="en-US" sz="28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/>
              <a:ea typeface="Adobe 고딕 Std B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82392" y="2036483"/>
            <a:ext cx="8323729" cy="4064000"/>
          </a:xfrm>
          <a:prstGeom prst="rect">
            <a:avLst/>
          </a:prstGeom>
        </p:spPr>
        <p:txBody>
          <a:bodyPr/>
          <a:lstStyle/>
          <a:p>
            <a:pPr marL="342900" marR="0" lvl="0" indent="0" algn="l" defTabSz="914400" rtl="0" eaLnBrk="1" fontAlgn="auto" latinLnBrk="1" hangingPunct="1"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 When caring for a resident diagnosed with diarrhea,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    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nursing assistant will provide good skin care and:</a:t>
            </a:r>
          </a:p>
          <a:p>
            <a:pPr marL="1038225" marR="0" lvl="1" indent="-457200" algn="l" defTabSz="914400" rtl="0" eaLnBrk="1" fontAlgn="auto" latinLnBrk="1" hangingPunct="1"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Verdana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A. Light exercise</a:t>
            </a:r>
          </a:p>
          <a:p>
            <a:pPr marL="1038225" marR="0" lvl="1" indent="-457200" algn="l" defTabSz="914400" rtl="0" eaLnBrk="1" fontAlgn="auto" latinLnBrk="1" hangingPunct="1"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Verdana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B. Plenty of fluids</a:t>
            </a:r>
          </a:p>
          <a:p>
            <a:pPr marL="1038225" marR="0" lvl="1" indent="-457200" algn="l" defTabSz="914400" rtl="0" eaLnBrk="1" fontAlgn="auto" latinLnBrk="1" hangingPunct="1"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Verdana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C. High-fiber foods</a:t>
            </a:r>
          </a:p>
          <a:p>
            <a:pPr marL="1038225" marR="0" lvl="1" indent="-457200" algn="l" defTabSz="914400" rtl="0" eaLnBrk="1" fontAlgn="auto" latinLnBrk="1" hangingPunct="1"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Verdana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D. Frequent rest periods </a:t>
            </a:r>
          </a:p>
          <a:p>
            <a:pPr marL="34290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Verdana" pitchFamily="34" charset="0"/>
              <a:buChar char="–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7391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/>
                <a:ea typeface="Adobe 고딕 Std B"/>
              </a:rPr>
              <a:t>Problems With Bowel Elimination: Answer</a:t>
            </a:r>
            <a:endParaRPr lang="ko-KR" altLang="en-US" sz="28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/>
              <a:ea typeface="Adobe 고딕 Std B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69252" y="2040975"/>
            <a:ext cx="7947220" cy="4064000"/>
          </a:xfrm>
          <a:prstGeom prst="rect">
            <a:avLst/>
          </a:prstGeom>
        </p:spPr>
        <p:txBody>
          <a:bodyPr/>
          <a:lstStyle/>
          <a:p>
            <a:pPr marL="228600" marR="0" lvl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B. Plenty of fluids</a:t>
            </a:r>
          </a:p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Rationale: Since diarrhea may cause dehydration and   skin breakdown, when caring for a person with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           diarrhea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, he or she should be encouraged to drink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       plenty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of fluids and be provided good skin care.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392644" y="2168619"/>
            <a:ext cx="826367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1200"/>
              </a:spcAft>
              <a:buAutoNum type="arabicPeriod"/>
            </a:pPr>
            <a:r>
              <a:rPr lang="en-US" altLang="ko-KR" sz="3200" b="1" spc="-12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Gothic Std B" pitchFamily="34" charset="-128"/>
                <a:ea typeface="Adobe Gothic Std B" pitchFamily="34" charset="-128"/>
              </a:rPr>
              <a:t>Introduction </a:t>
            </a:r>
            <a:r>
              <a:rPr lang="en-US" altLang="ko-KR" sz="3200" b="1" spc="-12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Gothic Std B" pitchFamily="34" charset="-128"/>
                <a:ea typeface="Adobe Gothic Std B" pitchFamily="34" charset="-128"/>
              </a:rPr>
              <a:t>to Bowel Elimination</a:t>
            </a:r>
          </a:p>
          <a:p>
            <a:pPr marL="742950" indent="-742950">
              <a:spcAft>
                <a:spcPts val="1200"/>
              </a:spcAft>
              <a:buAutoNum type="arabicPeriod"/>
            </a:pPr>
            <a:r>
              <a:rPr lang="en-US" altLang="ko-KR" sz="3200" b="1" spc="-12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Gothic Std B" pitchFamily="34" charset="-128"/>
                <a:ea typeface="Adobe Gothic Std B" pitchFamily="34" charset="-128"/>
              </a:rPr>
              <a:t>Problems With Bowel Elimination</a:t>
            </a:r>
          </a:p>
          <a:p>
            <a:pPr marL="742950" indent="-742950">
              <a:spcAft>
                <a:spcPts val="1200"/>
              </a:spcAft>
              <a:buAutoNum type="arabicPeriod"/>
            </a:pPr>
            <a:r>
              <a:rPr lang="en-US" altLang="ko-KR" sz="3200" b="1" spc="-12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Gothic Std B" pitchFamily="34" charset="-128"/>
                <a:ea typeface="Adobe Gothic Std B" pitchFamily="34" charset="-128"/>
              </a:rPr>
              <a:t>Obtaining a Stool Specimen</a:t>
            </a:r>
          </a:p>
          <a:p>
            <a:pPr marL="742950" indent="-742950">
              <a:spcAft>
                <a:spcPts val="1200"/>
              </a:spcAft>
              <a:buAutoNum type="arabicPeriod"/>
            </a:pPr>
            <a:r>
              <a:rPr lang="en-US" altLang="ko-KR" sz="3200" b="1" spc="-12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Gothic Std B" pitchFamily="34" charset="-128"/>
                <a:ea typeface="Adobe Gothic Std B" pitchFamily="34" charset="-128"/>
              </a:rPr>
              <a:t>Assisting With Enemas</a:t>
            </a:r>
          </a:p>
          <a:p>
            <a:pPr marL="742950" indent="-742950">
              <a:spcAft>
                <a:spcPts val="1200"/>
              </a:spcAft>
              <a:buAutoNum type="arabicPeriod"/>
            </a:pPr>
            <a:r>
              <a:rPr lang="en-US" altLang="ko-KR" sz="3200" b="1" spc="-12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Gothic Std B" pitchFamily="34" charset="-128"/>
                <a:ea typeface="Adobe Gothic Std B" pitchFamily="34" charset="-128"/>
              </a:rPr>
              <a:t>Assisting With </a:t>
            </a:r>
            <a:r>
              <a:rPr lang="en-US" altLang="ko-KR" sz="3200" b="1" spc="-12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Gothic Std B" pitchFamily="34" charset="-128"/>
                <a:ea typeface="Adobe Gothic Std B" pitchFamily="34" charset="-128"/>
              </a:rPr>
              <a:t>Ostomy</a:t>
            </a:r>
            <a:r>
              <a:rPr lang="en-US" altLang="ko-KR" sz="3200" b="1" spc="-12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Gothic Std B" pitchFamily="34" charset="-128"/>
                <a:ea typeface="Adobe Gothic Std B" pitchFamily="34" charset="-128"/>
              </a:rPr>
              <a:t> Care</a:t>
            </a:r>
            <a:endParaRPr lang="en-US" altLang="ko-KR" sz="3200" b="1" spc="-12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95988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651943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JGo L" pitchFamily="18" charset="-127"/>
                <a:ea typeface="RixJGo L" pitchFamily="18" charset="-127"/>
              </a:rPr>
              <a:t>Copyright@2017 </a:t>
            </a:r>
            <a:r>
              <a:rPr lang="en-US" sz="1600" dirty="0" err="1" smtClean="0">
                <a:latin typeface="RixJGo L" pitchFamily="18" charset="-127"/>
                <a:ea typeface="RixJGo L" pitchFamily="18" charset="-127"/>
              </a:rPr>
              <a:t>Hanmi</a:t>
            </a:r>
            <a:r>
              <a:rPr lang="en-US" sz="1600" dirty="0" smtClean="0">
                <a:latin typeface="RixJGo L" pitchFamily="18" charset="-127"/>
                <a:ea typeface="RixJGo L" pitchFamily="18" charset="-127"/>
              </a:rPr>
              <a:t> Nursing School</a:t>
            </a:r>
            <a:endParaRPr lang="en-US" sz="1600" dirty="0">
              <a:latin typeface="RixJGo L" pitchFamily="18" charset="-127"/>
              <a:ea typeface="RixJGo L" pitchFamily="18" charset="-127"/>
            </a:endParaRPr>
          </a:p>
        </p:txBody>
      </p:sp>
      <p:pic>
        <p:nvPicPr>
          <p:cNvPr id="5" name="Picture 2" descr="G:\Logo\Nunrsing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8632" y="156523"/>
            <a:ext cx="1017801" cy="1011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5255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7"/>
          <p:cNvSpPr>
            <a:spLocks noGrp="1"/>
          </p:cNvSpPr>
          <p:nvPr>
            <p:ph type="title"/>
          </p:nvPr>
        </p:nvSpPr>
        <p:spPr>
          <a:xfrm>
            <a:off x="391278" y="261322"/>
            <a:ext cx="7022216" cy="676596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altLang="ko-KR" sz="3200" dirty="0" smtClean="0">
                <a:latin typeface="Adobe 고딕 Std B"/>
                <a:ea typeface="Adobe Gothic Std B" pitchFamily="34" charset="-128"/>
              </a:rPr>
              <a:t>Obtaining a Stool Specimen</a:t>
            </a:r>
            <a:endParaRPr lang="ko-KR" altLang="en-US" sz="3200" dirty="0">
              <a:latin typeface="Adobe 고딕 Std B"/>
              <a:ea typeface="Adobe Gothic Std B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/>
                <a:ea typeface="RixJGo L" pitchFamily="18" charset="-127"/>
              </a:rPr>
              <a:t>Copyright@2017</a:t>
            </a:r>
            <a:r>
              <a:rPr lang="en-US" sz="1600" dirty="0" smtClean="0">
                <a:latin typeface="RixJGo L" pitchFamily="18" charset="-127"/>
                <a:ea typeface="RixJGo L" pitchFamily="18" charset="-127"/>
              </a:rPr>
              <a:t> </a:t>
            </a:r>
            <a:r>
              <a:rPr lang="en-US" sz="1600" dirty="0" err="1" smtClean="0">
                <a:latin typeface="RixJGo L" pitchFamily="18" charset="-127"/>
                <a:ea typeface="RixJGo L" pitchFamily="18" charset="-127"/>
              </a:rPr>
              <a:t>Hanmi</a:t>
            </a:r>
            <a:r>
              <a:rPr lang="en-US" sz="1600" dirty="0" smtClean="0">
                <a:latin typeface="RixJGo L" pitchFamily="18" charset="-127"/>
                <a:ea typeface="RixJGo L" pitchFamily="18" charset="-127"/>
              </a:rPr>
              <a:t> Nursing School</a:t>
            </a:r>
            <a:endParaRPr lang="en-US" sz="1600" dirty="0">
              <a:latin typeface="RixJGo L" pitchFamily="18" charset="-127"/>
              <a:ea typeface="RixJGo 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288" y="1819355"/>
            <a:ext cx="2140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/>
                <a:ea typeface="Adobe Gothic Std B" pitchFamily="34" charset="-128"/>
              </a:rPr>
              <a:t>Focus on: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/>
              <a:ea typeface="Adobe Gothic Std B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913" y="902803"/>
            <a:ext cx="181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/>
                <a:ea typeface="Adobe Gothic Std B" pitchFamily="34" charset="-128"/>
              </a:rPr>
              <a:t>page </a:t>
            </a:r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/>
                <a:ea typeface="Adobe Gothic Std B" pitchFamily="34" charset="-128"/>
              </a:rPr>
              <a:t>- 549 </a:t>
            </a:r>
            <a:endParaRPr lang="ko-KR" altLang="en-US" sz="2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95988"/>
              </a:solidFill>
              <a:latin typeface="Adobe 고딕 Std B"/>
              <a:ea typeface="Adobe Gothic Std B" pitchFamily="34" charset="-128"/>
            </a:endParaRPr>
          </a:p>
        </p:txBody>
      </p:sp>
      <p:pic>
        <p:nvPicPr>
          <p:cNvPr id="10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461677" y="2164981"/>
            <a:ext cx="7696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2200" b="1" dirty="0">
              <a:latin typeface="Adobe 고딕 Std B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200" dirty="0">
                <a:latin typeface="Adobe 고딕 Std B"/>
              </a:rPr>
              <a:t> The proper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dobe 고딕 Std B"/>
              </a:rPr>
              <a:t>technique</a:t>
            </a:r>
            <a:r>
              <a:rPr lang="en-US" sz="2200" dirty="0">
                <a:latin typeface="Adobe 고딕 Std B"/>
              </a:rPr>
              <a:t> for collecting a stool specimen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4035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Gothic Std B" pitchFamily="34" charset="-128"/>
                <a:ea typeface="Adobe 고딕 Std B"/>
              </a:rPr>
              <a:t>Specimen Collection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Gothic Std B" pitchFamily="34" charset="-128"/>
              <a:ea typeface="Adobe 고딕 Std B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27522" y="1951316"/>
            <a:ext cx="7584141" cy="4521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Stool can be collected in:</a:t>
            </a:r>
          </a:p>
          <a:p>
            <a:pPr marL="742950" marR="0" lvl="1" indent="-285750" algn="l" defTabSz="914400" rtl="0" eaLnBrk="1" fontAlgn="auto" latinLnBrk="1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Bedpan</a:t>
            </a:r>
            <a:endParaRPr lang="en-US" sz="2200" dirty="0" smtClean="0">
              <a:latin typeface="Adobe 고딕 Std B" pitchFamily="34" charset="-127"/>
              <a:ea typeface="Adobe 고딕 Std B" pitchFamily="34" charset="-127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Bedside commode</a:t>
            </a:r>
          </a:p>
          <a:p>
            <a:pPr marL="742950" marR="0" lvl="1" indent="-285750" algn="l" defTabSz="914400" rtl="0" eaLnBrk="1" fontAlgn="auto" latinLnBrk="1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Collection device placed onto a regular toilet</a:t>
            </a:r>
          </a:p>
          <a:p>
            <a:pPr marL="742950" marR="0" lvl="1" indent="-285750" algn="l" defTabSz="914400" rtl="0" eaLnBrk="1" fontAlgn="auto" latinLnBrk="1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Standard precautions:</a:t>
            </a:r>
          </a:p>
          <a:p>
            <a:pPr marL="742950" marR="0" lvl="1" indent="-285750" algn="l" defTabSz="914400" rtl="0" eaLnBrk="1" fontAlgn="auto" latinLnBrk="1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Toilet paper should not be placed in the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collection 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device.</a:t>
            </a:r>
          </a:p>
          <a:p>
            <a:pPr marL="742950" marR="0" lvl="1" indent="-285750" algn="l" defTabSz="914400" rtl="0" eaLnBrk="1" fontAlgn="auto" latinLnBrk="1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A person must not urinate when the stool sample is being collected.</a:t>
            </a:r>
          </a:p>
          <a:p>
            <a:pPr marL="742950" marR="0" lvl="1" indent="-285750" algn="l" defTabSz="914400" rtl="0" eaLnBrk="1" fontAlgn="auto" latinLnBrk="1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See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Guidelines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Box 22-4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.</a:t>
            </a:r>
          </a:p>
          <a:p>
            <a:pPr marL="742950" marR="0" lvl="1" indent="-285750" algn="l" defTabSz="914400" rtl="0" eaLnBrk="1" fontAlgn="auto" latinLnBrk="1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See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Procedure 23-1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7"/>
          <p:cNvSpPr>
            <a:spLocks noGrp="1"/>
          </p:cNvSpPr>
          <p:nvPr>
            <p:ph type="title"/>
          </p:nvPr>
        </p:nvSpPr>
        <p:spPr>
          <a:xfrm>
            <a:off x="391278" y="261322"/>
            <a:ext cx="7022216" cy="676596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altLang="ko-KR" sz="3200" dirty="0" smtClean="0">
                <a:latin typeface="Adobe 고딕 Std B"/>
                <a:ea typeface="Adobe Gothic Std B" pitchFamily="34" charset="-128"/>
              </a:rPr>
              <a:t>Assisting With Enemas</a:t>
            </a:r>
            <a:endParaRPr lang="ko-KR" altLang="en-US" sz="3200" dirty="0">
              <a:latin typeface="Adobe 고딕 Std B"/>
              <a:ea typeface="Adobe Gothic Std B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/>
                <a:ea typeface="RixJGo L" pitchFamily="18" charset="-127"/>
              </a:rPr>
              <a:t>Copyright@2017</a:t>
            </a:r>
            <a:r>
              <a:rPr lang="en-US" sz="1600" dirty="0" smtClean="0">
                <a:latin typeface="RixJGo L" pitchFamily="18" charset="-127"/>
                <a:ea typeface="RixJGo L" pitchFamily="18" charset="-127"/>
              </a:rPr>
              <a:t> </a:t>
            </a:r>
            <a:r>
              <a:rPr lang="en-US" sz="1600" dirty="0" err="1" smtClean="0">
                <a:latin typeface="RixJGo L" pitchFamily="18" charset="-127"/>
                <a:ea typeface="RixJGo L" pitchFamily="18" charset="-127"/>
              </a:rPr>
              <a:t>Hanmi</a:t>
            </a:r>
            <a:r>
              <a:rPr lang="en-US" sz="1600" dirty="0" smtClean="0">
                <a:latin typeface="RixJGo L" pitchFamily="18" charset="-127"/>
                <a:ea typeface="RixJGo L" pitchFamily="18" charset="-127"/>
              </a:rPr>
              <a:t> Nursing School</a:t>
            </a:r>
            <a:endParaRPr lang="en-US" sz="1600" dirty="0">
              <a:latin typeface="RixJGo L" pitchFamily="18" charset="-127"/>
              <a:ea typeface="RixJGo 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288" y="1819355"/>
            <a:ext cx="2140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/>
                <a:ea typeface="Adobe Gothic Std B" pitchFamily="34" charset="-128"/>
              </a:rPr>
              <a:t>Focus on: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/>
              <a:ea typeface="Adobe Gothic Std B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913" y="902803"/>
            <a:ext cx="181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/>
                <a:ea typeface="Adobe Gothic Std B" pitchFamily="34" charset="-128"/>
              </a:rPr>
              <a:t>page </a:t>
            </a:r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/>
                <a:ea typeface="Adobe Gothic Std B" pitchFamily="34" charset="-128"/>
              </a:rPr>
              <a:t>- 550 </a:t>
            </a:r>
            <a:endParaRPr lang="ko-KR" altLang="en-US" sz="2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95988"/>
              </a:solidFill>
              <a:latin typeface="Adobe 고딕 Std B"/>
              <a:ea typeface="Adobe Gothic Std B" pitchFamily="34" charset="-128"/>
            </a:endParaRPr>
          </a:p>
        </p:txBody>
      </p:sp>
      <p:pic>
        <p:nvPicPr>
          <p:cNvPr id="10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381000" y="2187387"/>
            <a:ext cx="83058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2200" dirty="0">
              <a:latin typeface="Adobe 고딕 Std B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200" b="1" dirty="0">
                <a:latin typeface="Adobe 고딕 Std B"/>
              </a:rPr>
              <a:t>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dobe 고딕 Std B"/>
              </a:rPr>
              <a:t>Situations</a:t>
            </a:r>
            <a:r>
              <a:rPr lang="en-US" sz="2200" dirty="0">
                <a:latin typeface="Adobe 고딕 Std B"/>
              </a:rPr>
              <a:t> when the doctor might order an enema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200" dirty="0">
              <a:latin typeface="Adobe 고딕 Std B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200" dirty="0">
                <a:latin typeface="Adobe 고딕 Std B"/>
              </a:rPr>
              <a:t> The two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dobe 고딕 Std B"/>
              </a:rPr>
              <a:t>types</a:t>
            </a:r>
            <a:r>
              <a:rPr lang="en-US" sz="2200" b="1" dirty="0">
                <a:latin typeface="Adobe 고딕 Std B"/>
              </a:rPr>
              <a:t> </a:t>
            </a:r>
            <a:r>
              <a:rPr lang="en-US" sz="2200" dirty="0">
                <a:latin typeface="Adobe 고딕 Std B"/>
              </a:rPr>
              <a:t>of enemas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200" dirty="0">
              <a:latin typeface="Adobe 고딕 Std B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200" dirty="0">
                <a:latin typeface="Adobe 고딕 Std B"/>
              </a:rPr>
              <a:t> The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dobe 고딕 Std B"/>
              </a:rPr>
              <a:t>safety</a:t>
            </a:r>
            <a:r>
              <a:rPr lang="en-US" sz="2200" dirty="0">
                <a:latin typeface="Adobe 고딕 Std B"/>
              </a:rPr>
              <a:t> concerns related to administering an enema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200" dirty="0">
              <a:latin typeface="Adobe 고딕 Std B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200" dirty="0">
                <a:latin typeface="Adobe 고딕 Std B"/>
              </a:rPr>
              <a:t> The proper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dobe 고딕 Std B"/>
              </a:rPr>
              <a:t>technique</a:t>
            </a:r>
            <a:r>
              <a:rPr lang="en-US" sz="2200" dirty="0">
                <a:latin typeface="Adobe 고딕 Std B"/>
              </a:rPr>
              <a:t> for administering a soapsuds enema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1659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Gothic Std B" pitchFamily="34" charset="-128"/>
                <a:ea typeface="Adobe 고딕 Std B"/>
              </a:rPr>
              <a:t>Enemas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Gothic Std B" pitchFamily="34" charset="-128"/>
              <a:ea typeface="Adobe 고딕 Std B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69252" y="1900523"/>
            <a:ext cx="7947220" cy="4064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spcBef>
                <a:spcPts val="10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Enema: </a:t>
            </a:r>
          </a:p>
          <a:p>
            <a:pPr marL="742950" marR="0" lvl="1" indent="-285750" algn="l" defTabSz="914400" rtl="0" eaLnBrk="1" fontAlgn="auto" latinLnBrk="1" hangingPunct="1">
              <a:spcBef>
                <a:spcPts val="5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Solution introduced into the large intestine by way of the anus to remove stool from the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rectum</a:t>
            </a: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/>
            </a:endParaRPr>
          </a:p>
          <a:p>
            <a:pPr marL="342900" marR="0" lvl="0" indent="-342900" algn="l" defTabSz="914400" rtl="0" eaLnBrk="1" fontAlgn="auto" latinLnBrk="1" hangingPunct="1">
              <a:spcBef>
                <a:spcPts val="10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Uses:</a:t>
            </a:r>
          </a:p>
          <a:p>
            <a:pPr marL="742950" marR="0" lvl="1" indent="-285750" algn="l" defTabSz="914400" rtl="0" eaLnBrk="1" fontAlgn="auto" latinLnBrk="1" hangingPunct="1">
              <a:spcBef>
                <a:spcPts val="5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To relieve constipation or fecal impactions </a:t>
            </a:r>
          </a:p>
          <a:p>
            <a:pPr marL="742950" marR="0" lvl="1" indent="-285750" algn="l" defTabSz="914400" rtl="0" eaLnBrk="1" fontAlgn="auto" latinLnBrk="1" hangingPunct="1">
              <a:spcBef>
                <a:spcPts val="5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To empty the intestine of fecal material before surgery or certain diagnostic tests</a:t>
            </a:r>
          </a:p>
          <a:p>
            <a:pPr marL="742950" marR="0" lvl="1" indent="-285750" algn="l" defTabSz="914400" rtl="0" eaLnBrk="1" fontAlgn="auto" latinLnBrk="1" hangingPunct="1">
              <a:spcBef>
                <a:spcPts val="5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As part of a bowel training program</a:t>
            </a:r>
          </a:p>
          <a:p>
            <a:pPr marL="1085850" marR="0" lvl="2" indent="-285750" algn="l" defTabSz="914400" rtl="0" eaLnBrk="1" fontAlgn="auto" latinLnBrk="1" hangingPunct="1">
              <a:spcBef>
                <a:spcPts val="5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See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dobe 고딕 Std B"/>
              </a:rPr>
              <a:t>Guidelines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dobe 고딕 Std B"/>
              </a:rPr>
              <a:t>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dobe 고딕 Std B"/>
              </a:rPr>
              <a:t>Box 23-2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3328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Gothic Std B" pitchFamily="34" charset="-128"/>
                <a:ea typeface="Adobe 고딕 Std B"/>
              </a:rPr>
              <a:t>Types of Enemas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Gothic Std B" pitchFamily="34" charset="-128"/>
              <a:ea typeface="Adobe 고딕 Std B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68951" y="4159624"/>
            <a:ext cx="4580955" cy="151503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Cleansing enemas 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Warm tap water or saline 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Castile soap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 l="27409" t="32976" r="37618" b="29515"/>
          <a:stretch>
            <a:fillRect/>
          </a:stretch>
        </p:blipFill>
        <p:spPr bwMode="auto">
          <a:xfrm>
            <a:off x="2866946" y="1748117"/>
            <a:ext cx="4008983" cy="2307577"/>
          </a:xfrm>
          <a:prstGeom prst="rect">
            <a:avLst/>
          </a:prstGeom>
          <a:noFill/>
          <a:ln w="635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751300" y="4220912"/>
            <a:ext cx="4572000" cy="8766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Adobe 고딕 Std B"/>
              </a:rPr>
              <a:t>Oil retention enemas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Clr>
                <a:schemeClr val="accent4">
                  <a:lumMod val="75000"/>
                </a:schemeClr>
              </a:buClr>
              <a:buFontTx/>
              <a:buChar char="-"/>
              <a:defRPr/>
            </a:pPr>
            <a:r>
              <a:rPr lang="en-US" sz="2400" dirty="0" smtClean="0">
                <a:latin typeface="Adobe 고딕 Std B"/>
              </a:rPr>
              <a:t>Olive oil or mineral </a:t>
            </a:r>
            <a:r>
              <a:rPr lang="en-US" sz="2400" dirty="0" smtClean="0">
                <a:latin typeface="Adobe 고딕 Std B"/>
              </a:rPr>
              <a:t>oil</a:t>
            </a:r>
            <a:endParaRPr lang="en-US" sz="2400" dirty="0" smtClean="0">
              <a:latin typeface="Adobe 고딕 Std B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78202" y="5150133"/>
            <a:ext cx="4572000" cy="12731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Adobe 고딕 Std B"/>
              </a:rPr>
              <a:t>Commercial enemas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Adobe 고딕 Std B"/>
              </a:rPr>
              <a:t>See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Adobe 고딕 Std B"/>
              </a:rPr>
              <a:t>Procedure 23-2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dobe 고딕 Std B"/>
              </a:rPr>
              <a:t>.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Adobe 고딕 Std B"/>
              </a:rPr>
              <a:t>See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Adobe 고딕 Std B"/>
              </a:rPr>
              <a:t>Figure 23-3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dobe 고딕 Std B"/>
              </a:rPr>
              <a:t>.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  <a:latin typeface="Adobe 고딕 Std B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7"/>
          <p:cNvSpPr>
            <a:spLocks noGrp="1"/>
          </p:cNvSpPr>
          <p:nvPr>
            <p:ph type="title"/>
          </p:nvPr>
        </p:nvSpPr>
        <p:spPr>
          <a:xfrm>
            <a:off x="391278" y="261322"/>
            <a:ext cx="7022216" cy="676596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altLang="ko-KR" sz="3200" dirty="0" smtClean="0">
                <a:latin typeface="Adobe 고딕 Std B"/>
                <a:ea typeface="Adobe Gothic Std B" pitchFamily="34" charset="-128"/>
              </a:rPr>
              <a:t>Assisting With </a:t>
            </a:r>
            <a:r>
              <a:rPr lang="en-US" altLang="ko-KR" sz="3200" dirty="0" err="1" smtClean="0">
                <a:latin typeface="Adobe 고딕 Std B"/>
                <a:ea typeface="Adobe Gothic Std B" pitchFamily="34" charset="-128"/>
              </a:rPr>
              <a:t>Ostomy</a:t>
            </a:r>
            <a:r>
              <a:rPr lang="en-US" altLang="ko-KR" sz="3200" dirty="0" smtClean="0">
                <a:latin typeface="Adobe 고딕 Std B"/>
                <a:ea typeface="Adobe Gothic Std B" pitchFamily="34" charset="-128"/>
              </a:rPr>
              <a:t> Care</a:t>
            </a:r>
            <a:endParaRPr lang="ko-KR" altLang="en-US" sz="3200" dirty="0">
              <a:latin typeface="Adobe 고딕 Std B"/>
              <a:ea typeface="Adobe Gothic Std B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/>
                <a:ea typeface="RixJGo L" pitchFamily="18" charset="-127"/>
              </a:rPr>
              <a:t>Copyright@2017</a:t>
            </a:r>
            <a:r>
              <a:rPr lang="en-US" sz="1600" dirty="0" smtClean="0">
                <a:latin typeface="RixJGo L" pitchFamily="18" charset="-127"/>
                <a:ea typeface="RixJGo L" pitchFamily="18" charset="-127"/>
              </a:rPr>
              <a:t> </a:t>
            </a:r>
            <a:r>
              <a:rPr lang="en-US" sz="1600" dirty="0" err="1" smtClean="0">
                <a:latin typeface="RixJGo L" pitchFamily="18" charset="-127"/>
                <a:ea typeface="RixJGo L" pitchFamily="18" charset="-127"/>
              </a:rPr>
              <a:t>Hanmi</a:t>
            </a:r>
            <a:r>
              <a:rPr lang="en-US" sz="1600" dirty="0" smtClean="0">
                <a:latin typeface="RixJGo L" pitchFamily="18" charset="-127"/>
                <a:ea typeface="RixJGo L" pitchFamily="18" charset="-127"/>
              </a:rPr>
              <a:t> Nursing School</a:t>
            </a:r>
            <a:endParaRPr lang="en-US" sz="1600" dirty="0">
              <a:latin typeface="RixJGo L" pitchFamily="18" charset="-127"/>
              <a:ea typeface="RixJGo 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288" y="1819355"/>
            <a:ext cx="2140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/>
                <a:ea typeface="Adobe Gothic Std B" pitchFamily="34" charset="-128"/>
              </a:rPr>
              <a:t>Focus on: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/>
              <a:ea typeface="Adobe Gothic Std B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913" y="902803"/>
            <a:ext cx="181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/>
                <a:ea typeface="Adobe Gothic Std B" pitchFamily="34" charset="-128"/>
              </a:rPr>
              <a:t>page </a:t>
            </a:r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/>
                <a:ea typeface="Adobe Gothic Std B" pitchFamily="34" charset="-128"/>
              </a:rPr>
              <a:t>- 552 </a:t>
            </a:r>
            <a:endParaRPr lang="ko-KR" altLang="en-US" sz="2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95988"/>
              </a:solidFill>
              <a:latin typeface="Adobe 고딕 Std B"/>
              <a:ea typeface="Adobe Gothic Std B" pitchFamily="34" charset="-128"/>
            </a:endParaRPr>
          </a:p>
        </p:txBody>
      </p:sp>
      <p:pic>
        <p:nvPicPr>
          <p:cNvPr id="10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443755" y="2160495"/>
            <a:ext cx="814443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endParaRPr lang="en-US" sz="2400" b="1" dirty="0">
              <a:latin typeface="Adobe 고딕 Std B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400" dirty="0">
                <a:latin typeface="Adobe 고딕 Std B"/>
              </a:rPr>
              <a:t> The most common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dobe 고딕 Std B"/>
              </a:rPr>
              <a:t>types</a:t>
            </a:r>
            <a:r>
              <a:rPr lang="en-US" sz="2400" dirty="0">
                <a:latin typeface="Adobe 고딕 Std B"/>
              </a:rPr>
              <a:t> of </a:t>
            </a:r>
            <a:r>
              <a:rPr lang="en-US" sz="2400" dirty="0" err="1">
                <a:latin typeface="Adobe 고딕 Std B"/>
              </a:rPr>
              <a:t>ostomies</a:t>
            </a:r>
            <a:r>
              <a:rPr lang="en-US" sz="2400" dirty="0">
                <a:latin typeface="Adobe 고딕 Std B"/>
              </a:rPr>
              <a:t> 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400" dirty="0">
              <a:latin typeface="Adobe 고딕 Std B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400" dirty="0">
              <a:latin typeface="Adobe 고딕 Std B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400" dirty="0">
                <a:latin typeface="Adobe 고딕 Std B"/>
              </a:rPr>
              <a:t> The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dobe 고딕 Std B"/>
              </a:rPr>
              <a:t>emotional impact </a:t>
            </a:r>
            <a:r>
              <a:rPr lang="en-US" sz="2400" dirty="0">
                <a:latin typeface="Adobe 고딕 Std B"/>
              </a:rPr>
              <a:t>that having an </a:t>
            </a:r>
            <a:r>
              <a:rPr lang="en-US" sz="2400" dirty="0" err="1">
                <a:latin typeface="Adobe 고딕 Std B"/>
              </a:rPr>
              <a:t>ostomy</a:t>
            </a:r>
            <a:r>
              <a:rPr lang="en-US" sz="2400" dirty="0">
                <a:latin typeface="Adobe 고딕 Std B"/>
              </a:rPr>
              <a:t> may have on a person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400" dirty="0">
              <a:latin typeface="Adobe 고딕 Std B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400" dirty="0">
              <a:latin typeface="Adobe 고딕 Std B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400" dirty="0">
                <a:latin typeface="Adobe 고딕 Std B"/>
              </a:rPr>
              <a:t> The proper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dobe 고딕 Std B"/>
              </a:rPr>
              <a:t>technique</a:t>
            </a:r>
            <a:r>
              <a:rPr lang="en-US" sz="2400" b="1" dirty="0">
                <a:latin typeface="Adobe 고딕 Std B"/>
              </a:rPr>
              <a:t> </a:t>
            </a:r>
            <a:r>
              <a:rPr lang="en-US" sz="2400" dirty="0">
                <a:latin typeface="Adobe 고딕 Std B"/>
              </a:rPr>
              <a:t>for providing routine </a:t>
            </a:r>
            <a:r>
              <a:rPr lang="en-US" sz="2400" dirty="0" err="1">
                <a:latin typeface="Adobe 고딕 Std B"/>
              </a:rPr>
              <a:t>ostomy</a:t>
            </a:r>
            <a:r>
              <a:rPr lang="en-US" sz="2400" dirty="0">
                <a:latin typeface="Adobe 고딕 Std B"/>
              </a:rPr>
              <a:t> care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16514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Gothic Std B" pitchFamily="34" charset="-128"/>
                <a:ea typeface="Adobe 고딕 Std B"/>
              </a:rPr>
              <a:t>Ostomy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Gothic Std B" pitchFamily="34" charset="-128"/>
              <a:ea typeface="Adobe 고딕 Std B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15386" y="1902013"/>
            <a:ext cx="8223814" cy="4597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Stoma: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An artificial opening in the person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’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s abdomen connected to the intestine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Ostomy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: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An alternate way of removing feces from the body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Ostomy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 appliance: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Feces pass through the stoma into a pouch called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an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          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ostomy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 appliance.</a:t>
            </a:r>
          </a:p>
          <a:p>
            <a:pPr marL="1085850" marR="0" lvl="2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See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dobe 고딕 Std B"/>
              </a:rPr>
              <a:t>Figures 23-4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dobe 고딕 Std B"/>
              </a:rPr>
              <a:t>and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dobe 고딕 Std B"/>
              </a:rPr>
              <a:t> 23-5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dobe 고딕 Std B"/>
              </a:rPr>
              <a:t>.</a:t>
            </a:r>
          </a:p>
          <a:p>
            <a:pPr marL="1085850" marR="0" lvl="2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See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dobe 고딕 Std B"/>
              </a:rPr>
              <a:t>Procedure 23-3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dobe 고딕 Std B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5739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Gothic Std B" pitchFamily="34" charset="-128"/>
                <a:ea typeface="Adobe 고딕 Std B"/>
              </a:rPr>
              <a:t>Assisting With Care: Question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Gothic Std B" pitchFamily="34" charset="-128"/>
              <a:ea typeface="Adobe 고딕 Std B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8600" y="2336800"/>
            <a:ext cx="8613775" cy="4064000"/>
          </a:xfrm>
          <a:prstGeom prst="rect">
            <a:avLst/>
          </a:prstGeom>
        </p:spPr>
        <p:txBody>
          <a:bodyPr/>
          <a:lstStyle/>
          <a:p>
            <a:pPr marL="34290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Is the following statement True or False?</a:t>
            </a:r>
          </a:p>
          <a:p>
            <a:pPr marL="34290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/>
            </a:endParaRPr>
          </a:p>
          <a:p>
            <a:pPr marL="34290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 Being sure that the path to the bathroom is clear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helps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protect a patient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’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s safety when giving him or her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an           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enema. 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54393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Gothic Std B" pitchFamily="34" charset="-128"/>
                <a:ea typeface="Adobe 고딕 Std B"/>
              </a:rPr>
              <a:t>Assisting With Care: Answer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Gothic Std B" pitchFamily="34" charset="-128"/>
              <a:ea typeface="Adobe 고딕 Std B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63388" y="2133600"/>
            <a:ext cx="7835153" cy="4064000"/>
          </a:xfrm>
          <a:prstGeom prst="rect">
            <a:avLst/>
          </a:prstGeom>
        </p:spPr>
        <p:txBody>
          <a:bodyPr/>
          <a:lstStyle/>
          <a:p>
            <a:pPr marL="228600" marR="0" lvl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True</a:t>
            </a:r>
          </a:p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Rationale: Before beginning the procedure, making          sure that a bed protector and bedpan are in place or      that the path to the bathroom is clear will help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               prevent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accidents.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7"/>
          <p:cNvSpPr>
            <a:spLocks noGrp="1"/>
          </p:cNvSpPr>
          <p:nvPr>
            <p:ph type="title"/>
          </p:nvPr>
        </p:nvSpPr>
        <p:spPr>
          <a:xfrm>
            <a:off x="391278" y="261322"/>
            <a:ext cx="7022216" cy="676596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altLang="ko-KR" sz="3200" dirty="0" smtClean="0">
                <a:latin typeface="Adobe 고딕 Std B"/>
                <a:ea typeface="Adobe Gothic Std B" pitchFamily="34" charset="-128"/>
              </a:rPr>
              <a:t>Introduction to Bowel Elimination</a:t>
            </a:r>
            <a:endParaRPr lang="ko-KR" altLang="en-US" sz="3200" dirty="0">
              <a:latin typeface="Adobe 고딕 Std B"/>
              <a:ea typeface="Adobe Gothic Std B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/>
                <a:ea typeface="RixJGo L" pitchFamily="18" charset="-127"/>
              </a:rPr>
              <a:t>Copyright@2017</a:t>
            </a:r>
            <a:r>
              <a:rPr lang="en-US" sz="1600" dirty="0" smtClean="0">
                <a:latin typeface="RixJGo L" pitchFamily="18" charset="-127"/>
                <a:ea typeface="RixJGo L" pitchFamily="18" charset="-127"/>
              </a:rPr>
              <a:t> </a:t>
            </a:r>
            <a:r>
              <a:rPr lang="en-US" sz="1600" dirty="0" err="1" smtClean="0">
                <a:latin typeface="RixJGo L" pitchFamily="18" charset="-127"/>
                <a:ea typeface="RixJGo L" pitchFamily="18" charset="-127"/>
              </a:rPr>
              <a:t>Hanmi</a:t>
            </a:r>
            <a:r>
              <a:rPr lang="en-US" sz="1600" dirty="0" smtClean="0">
                <a:latin typeface="RixJGo L" pitchFamily="18" charset="-127"/>
                <a:ea typeface="RixJGo L" pitchFamily="18" charset="-127"/>
              </a:rPr>
              <a:t> Nursing School</a:t>
            </a:r>
            <a:endParaRPr lang="en-US" sz="1600" dirty="0">
              <a:latin typeface="RixJGo L" pitchFamily="18" charset="-127"/>
              <a:ea typeface="RixJGo 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288" y="1819355"/>
            <a:ext cx="2140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/>
                <a:ea typeface="Adobe Gothic Std B" pitchFamily="34" charset="-128"/>
              </a:rPr>
              <a:t>Focus on: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/>
              <a:ea typeface="Adobe Gothic Std B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913" y="902803"/>
            <a:ext cx="181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/>
                <a:ea typeface="Adobe Gothic Std B" pitchFamily="34" charset="-128"/>
              </a:rPr>
              <a:t>page </a:t>
            </a:r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/>
                <a:ea typeface="Adobe Gothic Std B" pitchFamily="34" charset="-128"/>
              </a:rPr>
              <a:t>- 543 </a:t>
            </a:r>
            <a:endParaRPr lang="ko-KR" altLang="en-US" sz="2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95988"/>
              </a:solidFill>
              <a:latin typeface="Adobe 고딕 Std B"/>
              <a:ea typeface="Adobe Gothic Std B" pitchFamily="34" charset="-128"/>
            </a:endParaRPr>
          </a:p>
        </p:txBody>
      </p:sp>
      <p:pic>
        <p:nvPicPr>
          <p:cNvPr id="10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425825" y="2075329"/>
            <a:ext cx="807271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endParaRPr lang="en-US" sz="2200" dirty="0">
              <a:latin typeface="Adobe 고딕 Std B"/>
              <a:ea typeface="Adobe Gothic Std B" pitchFamily="34" charset="-128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200" dirty="0">
                <a:latin typeface="Adobe 고딕 Std B"/>
                <a:ea typeface="Adobe Gothic Std B" pitchFamily="34" charset="-128"/>
              </a:rPr>
              <a:t> How the digestive system helps to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dobe 고딕 Std B"/>
                <a:ea typeface="Adobe Gothic Std B" pitchFamily="34" charset="-128"/>
              </a:rPr>
              <a:t>remove</a:t>
            </a:r>
            <a:r>
              <a:rPr lang="en-US" sz="2200" dirty="0">
                <a:latin typeface="Adobe 고딕 Std B"/>
                <a:ea typeface="Adobe Gothic Std B" pitchFamily="34" charset="-128"/>
              </a:rPr>
              <a:t> waste </a:t>
            </a:r>
            <a:r>
              <a:rPr lang="en-US" sz="2200" dirty="0" smtClean="0">
                <a:latin typeface="Adobe 고딕 Std B"/>
                <a:ea typeface="Adobe Gothic Std B" pitchFamily="34" charset="-128"/>
              </a:rPr>
              <a:t>products</a:t>
            </a:r>
          </a:p>
          <a:p>
            <a:pPr algn="l">
              <a:buClr>
                <a:schemeClr val="accent2"/>
              </a:buClr>
            </a:pPr>
            <a:r>
              <a:rPr lang="en-US" sz="2200" dirty="0" smtClean="0">
                <a:latin typeface="Adobe 고딕 Std B"/>
                <a:ea typeface="Adobe Gothic Std B" pitchFamily="34" charset="-128"/>
              </a:rPr>
              <a:t>      </a:t>
            </a:r>
            <a:r>
              <a:rPr lang="en-US" sz="2200" dirty="0">
                <a:latin typeface="Adobe 고딕 Std B"/>
                <a:ea typeface="Adobe Gothic Std B" pitchFamily="34" charset="-128"/>
              </a:rPr>
              <a:t>from the body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200" dirty="0">
              <a:latin typeface="Adobe 고딕 Std B"/>
              <a:ea typeface="Adobe Gothic Std B" pitchFamily="34" charset="-128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200" dirty="0">
                <a:latin typeface="Adobe 고딕 Std B"/>
                <a:ea typeface="Adobe Gothic Std B" pitchFamily="34" charset="-128"/>
              </a:rPr>
              <a:t> The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dobe 고딕 Std B"/>
                <a:ea typeface="Adobe Gothic Std B" pitchFamily="34" charset="-128"/>
              </a:rPr>
              <a:t>characteristics</a:t>
            </a:r>
            <a:r>
              <a:rPr lang="en-US" sz="2200" dirty="0">
                <a:latin typeface="Adobe 고딕 Std B"/>
                <a:ea typeface="Adobe Gothic Std B" pitchFamily="34" charset="-128"/>
              </a:rPr>
              <a:t> of normal feces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200" dirty="0">
              <a:latin typeface="Adobe 고딕 Std B"/>
              <a:ea typeface="Adobe Gothic Std B" pitchFamily="34" charset="-128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200" dirty="0">
                <a:latin typeface="Adobe 고딕 Std B"/>
                <a:ea typeface="Adobe Gothic Std B" pitchFamily="34" charset="-128"/>
              </a:rPr>
              <a:t> Actions you can take to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dobe 고딕 Std B"/>
                <a:ea typeface="Adobe Gothic Std B" pitchFamily="34" charset="-128"/>
              </a:rPr>
              <a:t>promote</a:t>
            </a:r>
            <a:r>
              <a:rPr lang="en-US" sz="2200" dirty="0">
                <a:latin typeface="Adobe 고딕 Std B"/>
                <a:ea typeface="Adobe Gothic Std B" pitchFamily="34" charset="-128"/>
              </a:rPr>
              <a:t> normal bowel elimination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200" dirty="0">
              <a:latin typeface="Adobe 고딕 Std B"/>
              <a:ea typeface="Adobe Gothic Std B" pitchFamily="34" charset="-128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200" dirty="0">
              <a:latin typeface="Adobe 고딕 Std B"/>
              <a:ea typeface="Adobe Gothic Std B" pitchFamily="34" charset="-128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200" dirty="0">
                <a:latin typeface="Adobe 고딕 Std B"/>
                <a:ea typeface="Adobe Gothic Std B" pitchFamily="34" charset="-128"/>
              </a:rPr>
              <a:t> The words </a:t>
            </a:r>
            <a:r>
              <a:rPr lang="en-US" sz="2200" dirty="0" err="1">
                <a:latin typeface="Adobe 고딕 Std B"/>
                <a:ea typeface="Adobe Gothic Std B" pitchFamily="34" charset="-128"/>
              </a:rPr>
              <a:t>chyme</a:t>
            </a:r>
            <a:r>
              <a:rPr lang="en-US" sz="2200" dirty="0">
                <a:latin typeface="Adobe 고딕 Std B"/>
                <a:ea typeface="Adobe Gothic Std B" pitchFamily="34" charset="-128"/>
              </a:rPr>
              <a:t> and defecate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hapter20-ppt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0945" y="1918444"/>
            <a:ext cx="3539313" cy="430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/>
                <a:ea typeface="RixJGo L" pitchFamily="18" charset="-127"/>
              </a:rPr>
              <a:t>Copyright@2017 </a:t>
            </a:r>
            <a:r>
              <a:rPr lang="en-US" sz="1600" dirty="0" err="1" smtClean="0">
                <a:latin typeface="Rix정고딕 L"/>
                <a:ea typeface="RixJGo L" pitchFamily="18" charset="-127"/>
              </a:rPr>
              <a:t>Hanmi</a:t>
            </a:r>
            <a:r>
              <a:rPr lang="en-US" sz="1600" dirty="0" smtClean="0">
                <a:latin typeface="Rix정고딕 L"/>
                <a:ea typeface="RixJGo L" pitchFamily="18" charset="-127"/>
              </a:rPr>
              <a:t> Nursing School</a:t>
            </a:r>
            <a:endParaRPr lang="en-US" sz="1600" dirty="0">
              <a:latin typeface="Rix정고딕 L"/>
              <a:ea typeface="RixJGo L" pitchFamily="18" charset="-127"/>
            </a:endParaRPr>
          </a:p>
        </p:txBody>
      </p:sp>
      <p:pic>
        <p:nvPicPr>
          <p:cNvPr id="10" name="Picture 2" descr="G:\Logo\Nunrsing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4787152" y="1721223"/>
            <a:ext cx="4020671" cy="4607859"/>
          </a:xfrm>
          <a:prstGeom prst="roundRect">
            <a:avLst/>
          </a:prstGeom>
          <a:noFill/>
          <a:ln w="6350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1104" y="1150417"/>
            <a:ext cx="4419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/>
              </a:rPr>
              <a:t>The Digestive System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97226" y="2641308"/>
            <a:ext cx="4482349" cy="4297362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Gothic Std B" pitchFamily="34" charset="-128"/>
                <a:ea typeface="Adobe 고딕 Std B"/>
              </a:rPr>
              <a:t>The digestive tract consists of the mouth,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Gothic Std B" pitchFamily="34" charset="-128"/>
                <a:ea typeface="Adobe 고딕 Std B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Gothic Std B" pitchFamily="34" charset="-128"/>
                <a:ea typeface="Adobe 고딕 Std B"/>
              </a:rPr>
              <a:t>esophagus,    stomach, small intestine,        large intestine, rectum, and anus.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5783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/>
                <a:ea typeface="Adobe 고딕 Std B"/>
              </a:rPr>
              <a:t>The Digestive System (cont.)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/>
              <a:ea typeface="Adobe 고딕 Std B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09600" y="1837764"/>
            <a:ext cx="7458635" cy="426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  <a:ea typeface="Adobe 고딕 Std B"/>
              </a:rPr>
              <a:t>Stomach: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  <a:ea typeface="Adobe 고딕 Std B"/>
              </a:rPr>
              <a:t>Food is converted to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  <a:ea typeface="Adobe 고딕 Std B"/>
              </a:rPr>
              <a:t>chyme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  <a:ea typeface="Adobe 고딕 Std B"/>
              </a:rPr>
              <a:t>.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endParaRPr kumimoji="0" lang="en-US" sz="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/>
              <a:ea typeface="Adobe 고딕 Std B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  <a:ea typeface="Adobe 고딕 Std B"/>
              </a:rPr>
              <a:t>Intestines: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  <a:ea typeface="Adobe 고딕 Std B"/>
              </a:rPr>
              <a:t>Nutrients and fluids are absorbed into the        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  <a:ea typeface="Adobe 고딕 Std B"/>
              </a:rPr>
              <a:t>   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  <a:ea typeface="Adobe 고딕 Std B"/>
              </a:rPr>
              <a:t>bloodstream.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endParaRPr kumimoji="0" lang="en-US" sz="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/>
              <a:ea typeface="Adobe 고딕 Std B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  <a:ea typeface="Adobe 고딕 Std B"/>
              </a:rPr>
              <a:t>Rectum: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  <a:ea typeface="Adobe 고딕 Std B"/>
              </a:rPr>
              <a:t>Waste material called feces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endParaRPr kumimoji="0" lang="en-US" sz="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/>
              <a:ea typeface="Adobe 고딕 Std B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  <a:ea typeface="Adobe 고딕 Std B"/>
              </a:rPr>
              <a:t>Anus: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  <a:ea typeface="Adobe 고딕 Std B"/>
              </a:rPr>
              <a:t>Feces pass out.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endParaRPr kumimoji="0" lang="en-US" sz="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/>
              <a:ea typeface="Adobe 고딕 Std B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45784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Gothic Std B" pitchFamily="34" charset="-128"/>
                <a:ea typeface="Adobe 고딕 Std B"/>
              </a:rPr>
              <a:t>Characteristics of Feces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Gothic Std B" pitchFamily="34" charset="-128"/>
              <a:ea typeface="Adobe 고딕 Std B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09593" y="2058897"/>
            <a:ext cx="6920753" cy="4064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Adobe 고딕 Std B"/>
              </a:rPr>
              <a:t>Feces in healthy people: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Adobe 고딕 Std B"/>
              </a:rPr>
              <a:t>	</a:t>
            </a:r>
          </a:p>
          <a:p>
            <a:pPr marL="742950" marR="0" lvl="1" indent="-285750" algn="l" defTabSz="914400" rtl="0" eaLnBrk="1" fontAlgn="auto" latinLnBrk="1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Adobe 고딕 Std B"/>
              </a:rPr>
              <a:t>Soft, brown, moist, and formed</a:t>
            </a:r>
          </a:p>
          <a:p>
            <a:pPr marL="742950" marR="0" lvl="1" indent="-285750" algn="l" defTabSz="914400" rtl="0" eaLnBrk="1" fontAlgn="auto" latinLnBrk="1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Adobe 고딕 Std B"/>
              </a:rPr>
              <a:t>Distinct odor</a:t>
            </a:r>
          </a:p>
          <a:p>
            <a:pPr marL="742950" marR="0" lvl="1" indent="-285750" algn="l" defTabSz="914400" rtl="0" eaLnBrk="1" fontAlgn="auto" latinLnBrk="1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Adobe 고딕 Std B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Adobe 고딕 Std B"/>
              </a:rPr>
              <a:t>Factors affecting the odor or appearance: </a:t>
            </a:r>
          </a:p>
          <a:p>
            <a:pPr marL="742950" marR="0" lvl="1" indent="-285750" algn="l" defTabSz="914400" rtl="0" eaLnBrk="1" fontAlgn="auto" latinLnBrk="1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Adobe 고딕 Std B"/>
              </a:rPr>
              <a:t>Certain foods</a:t>
            </a:r>
          </a:p>
          <a:p>
            <a:pPr marL="742950" marR="0" lvl="1" indent="-285750" algn="l" defTabSz="914400" rtl="0" eaLnBrk="1" fontAlgn="auto" latinLnBrk="1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Adobe 고딕 Std B"/>
              </a:rPr>
              <a:t>Medications</a:t>
            </a:r>
            <a:endParaRPr lang="en-US" sz="2200" dirty="0" smtClean="0">
              <a:ea typeface="Adobe 고딕 Std B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Adobe 고딕 Std B"/>
              </a:rPr>
              <a:t>Illness or infection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3567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Gothic Std B" pitchFamily="34" charset="-128"/>
                <a:ea typeface="Adobe 고딕 Std B"/>
              </a:rPr>
              <a:t>Defecation Habits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Gothic Std B" pitchFamily="34" charset="-128"/>
              <a:ea typeface="Adobe 고딕 Std B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19870" y="1855696"/>
            <a:ext cx="8613775" cy="4064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Defecation habits vary from person to person.</a:t>
            </a:r>
          </a:p>
          <a:p>
            <a:pPr marL="342900" marR="0" lvl="0" indent="-342900" algn="l" defTabSz="914400" rtl="0" eaLnBrk="1" fontAlgn="auto" latinLnBrk="1" hangingPunct="1"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Factors affecting a person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’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s defecation habits:</a:t>
            </a:r>
          </a:p>
          <a:p>
            <a:pPr marL="742950" marR="0" lvl="1" indent="-285750" algn="l" defTabSz="914400" rtl="0" eaLnBrk="1" fontAlgn="auto" latinLnBrk="1" hangingPunct="1"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Amount of fluid the person drinks</a:t>
            </a:r>
          </a:p>
          <a:p>
            <a:pPr marL="742950" marR="0" lvl="1" indent="-285750" algn="l" defTabSz="914400" rtl="0" eaLnBrk="1" fontAlgn="auto" latinLnBrk="1" hangingPunct="1"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Type of food the person eats</a:t>
            </a:r>
          </a:p>
          <a:p>
            <a:pPr marL="742950" marR="0" lvl="1" indent="-285750" algn="l" defTabSz="914400" rtl="0" eaLnBrk="1" fontAlgn="auto" latinLnBrk="1" hangingPunct="1"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Type of medications the person takes</a:t>
            </a:r>
          </a:p>
          <a:p>
            <a:pPr marL="742950" marR="0" lvl="1" indent="-285750" algn="l" defTabSz="914400" rtl="0" eaLnBrk="1" fontAlgn="auto" latinLnBrk="1" hangingPunct="1"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The person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’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s age</a:t>
            </a:r>
          </a:p>
          <a:p>
            <a:pPr marL="742950" marR="0" lvl="1" indent="-285750" algn="l" defTabSz="914400" rtl="0" eaLnBrk="1" fontAlgn="auto" latinLnBrk="1" hangingPunct="1"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The person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’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s level of activity</a:t>
            </a:r>
          </a:p>
          <a:p>
            <a:pPr marL="742950" marR="0" lvl="1" indent="-285750" algn="l" defTabSz="914400" rtl="0" eaLnBrk="1" fontAlgn="auto" latinLnBrk="1" hangingPunct="1"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The person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’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s lifelong elimination habits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7242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Gothic Std B" pitchFamily="34" charset="-128"/>
                <a:ea typeface="Adobe 고딕 Std B"/>
              </a:rPr>
              <a:t>Promoting Normal Bowel Elimination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Gothic Std B" pitchFamily="34" charset="-128"/>
              <a:ea typeface="Adobe 고딕 Std B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96148" y="2030510"/>
            <a:ext cx="8613775" cy="4064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Encourage plenty of fluids (warm fluids if necessary).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Encourage foods that contain fiber.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Encourage regular exercise.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Honor a person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’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s request for assistance quickly.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Offer bed-bound residents chance to eliminate frequently.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Provide patients or residents privacy and comfort.</a:t>
            </a:r>
          </a:p>
          <a:p>
            <a:pPr marL="923925" marR="0" lvl="1" indent="-34290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See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dobe 고딕 Std B"/>
              </a:rPr>
              <a:t>Guidelines Box 23-1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5543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Gothic Std B" pitchFamily="34" charset="-128"/>
                <a:ea typeface="Adobe 고딕 Std B"/>
              </a:rPr>
              <a:t>Bowel Elimination: Question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Gothic Std B" pitchFamily="34" charset="-128"/>
              <a:ea typeface="Adobe 고딕 Std B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97536" y="2209800"/>
            <a:ext cx="8198224" cy="4064000"/>
          </a:xfrm>
          <a:prstGeom prst="rect">
            <a:avLst/>
          </a:prstGeom>
        </p:spPr>
        <p:txBody>
          <a:bodyPr/>
          <a:lstStyle/>
          <a:p>
            <a:pPr marL="228600" marR="0" lvl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Is the following statement True or False?</a:t>
            </a:r>
          </a:p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A person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’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/>
              </a:rPr>
              <a:t>s bowel habit including the appearance of the     feces is changeable and generally does not represent a     sign of illness or infection.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1173</TotalTime>
  <Words>1201</Words>
  <Application>Microsoft Office PowerPoint</Application>
  <PresentationFormat>On-screen Show (4:3)</PresentationFormat>
  <Paragraphs>245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Adobe 고딕 Std B</vt:lpstr>
      <vt:lpstr>Adobe Gothic Std B</vt:lpstr>
      <vt:lpstr>나눔바른고딕</vt:lpstr>
      <vt:lpstr>Rix정고딕 L</vt:lpstr>
      <vt:lpstr>RixJGo L</vt:lpstr>
      <vt:lpstr>Calibri</vt:lpstr>
      <vt:lpstr>Verdana</vt:lpstr>
      <vt:lpstr>Calibri Light</vt:lpstr>
      <vt:lpstr>맑은 고딕</vt:lpstr>
      <vt:lpstr>Office 테마</vt:lpstr>
      <vt:lpstr>Slide 1</vt:lpstr>
      <vt:lpstr>Slide 2</vt:lpstr>
      <vt:lpstr>Introduction to Bowel Elimination</vt:lpstr>
      <vt:lpstr>Slide 4</vt:lpstr>
      <vt:lpstr>Slide 5</vt:lpstr>
      <vt:lpstr>Slide 6</vt:lpstr>
      <vt:lpstr>Slide 7</vt:lpstr>
      <vt:lpstr>Slide 8</vt:lpstr>
      <vt:lpstr>Slide 9</vt:lpstr>
      <vt:lpstr>Slide 10</vt:lpstr>
      <vt:lpstr>Problems With Bowel Elimination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Obtaining a Stool Specimen</vt:lpstr>
      <vt:lpstr>Slide 21</vt:lpstr>
      <vt:lpstr>Assisting With Enemas</vt:lpstr>
      <vt:lpstr>Slide 23</vt:lpstr>
      <vt:lpstr>Slide 24</vt:lpstr>
      <vt:lpstr>Assisting With Ostomy Care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YangJihoon</dc:creator>
  <cp:lastModifiedBy>csc</cp:lastModifiedBy>
  <cp:revision>40</cp:revision>
  <dcterms:created xsi:type="dcterms:W3CDTF">2017-05-23T14:06:50Z</dcterms:created>
  <dcterms:modified xsi:type="dcterms:W3CDTF">2017-10-13T13:37:43Z</dcterms:modified>
</cp:coreProperties>
</file>