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84" r:id="rId4"/>
    <p:sldId id="277" r:id="rId5"/>
    <p:sldId id="278" r:id="rId6"/>
    <p:sldId id="279" r:id="rId7"/>
    <p:sldId id="281" r:id="rId8"/>
    <p:sldId id="286" r:id="rId9"/>
    <p:sldId id="287" r:id="rId10"/>
    <p:sldId id="288" r:id="rId11"/>
    <p:sldId id="289" r:id="rId12"/>
    <p:sldId id="290" r:id="rId13"/>
    <p:sldId id="291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0" r:id="rId33"/>
    <p:sldId id="328" r:id="rId34"/>
    <p:sldId id="329" r:id="rId35"/>
    <p:sldId id="330" r:id="rId36"/>
    <p:sldId id="331" r:id="rId37"/>
    <p:sldId id="332" r:id="rId38"/>
    <p:sldId id="333" r:id="rId39"/>
  </p:sldIdLst>
  <p:sldSz cx="9144000" cy="6858000" type="screen4x3"/>
  <p:notesSz cx="6858000" cy="9144000"/>
  <p:embeddedFontLst>
    <p:embeddedFont>
      <p:font typeface="나눔바른고딕" pitchFamily="50" charset="-127"/>
      <p:regular r:id="rId41"/>
      <p:bold r:id="rId42"/>
    </p:embeddedFont>
    <p:embeddedFont>
      <p:font typeface="Rix정고딕 L" pitchFamily="18" charset="-127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Calibri Light" pitchFamily="34" charset="0"/>
      <p:regular r:id="rId52"/>
      <p:italic r:id="rId53"/>
    </p:embeddedFont>
    <p:embeddedFont>
      <p:font typeface="맑은 고딕" pitchFamily="50" charset="-127"/>
      <p:regular r:id="rId54"/>
      <p:bold r:id="rId5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2F9CC3"/>
    <a:srgbClr val="0959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1" autoAdjust="0"/>
  </p:normalViewPr>
  <p:slideViewPr>
    <p:cSldViewPr snapToGrid="0">
      <p:cViewPr varScale="1">
        <p:scale>
          <a:sx n="97" d="100"/>
          <a:sy n="97" d="100"/>
        </p:scale>
        <p:origin x="-19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F882-120C-4E99-AE48-42E42874FB3D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8A3D-DACA-44F2-B55C-5E752839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8A3D-DACA-44F2-B55C-5E752839DE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8A3D-DACA-44F2-B55C-5E752839DE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8A3D-DACA-44F2-B55C-5E752839DED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8A3D-DACA-44F2-B55C-5E752839DED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8A3D-DACA-44F2-B55C-5E752839DED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20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24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6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432"/>
            <a:ext cx="9144000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Chapter </a:t>
            </a: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22</a:t>
            </a:r>
            <a:endParaRPr lang="en-US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Assisting With </a:t>
            </a:r>
            <a:endParaRPr lang="en-US" sz="4400" b="1" dirty="0" smtClean="0"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Urinary Elimination</a:t>
            </a:r>
            <a:endParaRPr lang="en-US" sz="4400" b="1" dirty="0" smtClean="0"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511</a:t>
            </a:r>
            <a:endParaRPr 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5" y="329878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2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616" y="345989"/>
            <a:ext cx="1330840" cy="132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Bedside Commodes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1960" y="2087881"/>
            <a:ext cx="5662613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bedside commode consists of a           chair frame with a toilet seat and a              removable collection bucket.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For a person who is able to get out of        bed, but who is not able to walk to the bathroom, a bedside commode can          make toileting easier.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22-2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788" y="1950720"/>
            <a:ext cx="2549525" cy="3581400"/>
          </a:xfrm>
          <a:prstGeom prst="rect">
            <a:avLst/>
          </a:prstGeom>
          <a:noFill/>
          <a:ln w="635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Bedpans and Fracture Pans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pic>
        <p:nvPicPr>
          <p:cNvPr id="12" name="Picture 4" descr="chapter20-ppt03"/>
          <p:cNvPicPr>
            <a:picLocks noChangeAspect="1" noChangeArrowheads="1"/>
          </p:cNvPicPr>
          <p:nvPr/>
        </p:nvPicPr>
        <p:blipFill>
          <a:blip r:embed="rId3" cstate="print"/>
          <a:srcRect t="61175"/>
          <a:stretch>
            <a:fillRect/>
          </a:stretch>
        </p:blipFill>
        <p:spPr bwMode="auto">
          <a:xfrm>
            <a:off x="4800600" y="2331720"/>
            <a:ext cx="38433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hapter20-ppt03"/>
          <p:cNvPicPr>
            <a:picLocks noChangeAspect="1" noChangeArrowheads="1"/>
          </p:cNvPicPr>
          <p:nvPr/>
        </p:nvPicPr>
        <p:blipFill>
          <a:blip r:embed="rId3" cstate="print"/>
          <a:srcRect b="42034"/>
          <a:stretch>
            <a:fillRect/>
          </a:stretch>
        </p:blipFill>
        <p:spPr bwMode="auto">
          <a:xfrm>
            <a:off x="685800" y="1852613"/>
            <a:ext cx="3843338" cy="1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09600" y="3962400"/>
            <a:ext cx="8199120" cy="228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Patients or residents who cannot get out of bed use a            bedpan for bowel movements. 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Women also use bedpans to urinate.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 cases where using a bedpan is uncomfortable or             dangerous, a fracture pan is used.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Using Bedpans and Fracture Pans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5945" y="1935480"/>
            <a:ext cx="8126095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Warm a metal bedpan before offering it to the patient or resident.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Dust baby powder on the seat area of the bedpan.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If the person’s condition allows, raise the head of         the bed to promote a more natural elimination                position.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 as much privacy as safely possible.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Urinals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8640" y="2133600"/>
            <a:ext cx="4945063" cy="32308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man uses a urinal to urinate when he cannot get out of bed.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urinal is usually made from clear plastic and has marks on  the side that make keeping        track of the amount of urine          voided easier.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22-2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  <p:pic>
        <p:nvPicPr>
          <p:cNvPr id="9" name="Picture 4" descr="chapter20-ppt02"/>
          <p:cNvPicPr>
            <a:picLocks noChangeAspect="1" noChangeArrowheads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 bwMode="auto">
          <a:xfrm>
            <a:off x="5684520" y="1981200"/>
            <a:ext cx="2879725" cy="3429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8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Elimination: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pic>
        <p:nvPicPr>
          <p:cNvPr id="9" name="Picture 4" descr="chapter20-ppt02"/>
          <p:cNvPicPr>
            <a:picLocks noChangeAspect="1" noChangeArrowheads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 bwMode="auto">
          <a:xfrm>
            <a:off x="3337560" y="1815173"/>
            <a:ext cx="2148840" cy="2558707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68680" y="4556760"/>
            <a:ext cx="7635240" cy="23926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This is a picture of a piece of equipment used to: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Measure urine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B. Urinate into while in bed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C. Catch urine for a urine sample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D. Drain urine from a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bladder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Elimination: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2179320"/>
            <a:ext cx="8253413" cy="3901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B. Urinate into while in bed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Rationale: This is a urinal. Although it can be used to             measure urine, it’s primary to allow a man to urinate           when he cannot get out of bed.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16988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Caring for a Person With an Indwelling Urinary Catheter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248" y="16669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518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8600" y="2178308"/>
            <a:ext cx="8610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0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Situations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when an indwelling urinary catheter may need to be used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0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How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handle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the catheter tubing and drainage bag appropriately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0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for providing routine urinary catheter care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0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echnique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for emptying a urine drainage bag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0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0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Observations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 you may make and report when caring for a person with an indwelling urinary catheter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63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Catheterization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6865" y="1756410"/>
            <a:ext cx="8415655" cy="43243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Urinary catheter: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Inserted into the bladder to allow the urine in the bladder to drain out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Foley or retention catheter (indwelling urinary catheter)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120" y="3463607"/>
            <a:ext cx="5486400" cy="2891227"/>
          </a:xfrm>
          <a:prstGeom prst="rect">
            <a:avLst/>
          </a:prstGeom>
          <a:noFill/>
          <a:ln w="63500" cap="rnd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52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Catheterization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4360" y="2042160"/>
            <a:ext cx="8077200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An indwelling urinary catheter is used when: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is very ill, weak, or disabled and is unable to urinate using a toilet, bedpan, urinal, or bedside                   commode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bladder needs to be emptied before or during a        surgical procedure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needs to be collected for testing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is incontinent and has wounds or  pressure ulcers that could be made worse by contact with urine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8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Providing Catheter Care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9120" y="1935480"/>
            <a:ext cx="76962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Urinary tract infections in catheterized people are among the most common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nosocomial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infections.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Catheter care: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Reduces the risk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nosocomial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infection in people    with indwelling urinary catheters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Provided as per facility requirements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Provided when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perineal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area becomes soiled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Soap and water or a special antibacterial solution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may be used.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22-3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22-3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92644" y="2168619"/>
            <a:ext cx="826367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Introduction to </a:t>
            </a: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Urinary Eliminatio</a:t>
            </a: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n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Assisting With Bedside Commodes, Bedpans, and Urinals 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Caring for a Person With an Indwelling 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Caring for a Person Who is Incontinent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Obtaining a Urine Specimen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altLang="ko-KR" sz="32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Measuring Urine Output</a:t>
            </a:r>
            <a:endParaRPr lang="en-US" altLang="ko-KR" sz="32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194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5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632" y="156523"/>
            <a:ext cx="1017801" cy="101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2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15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Types of Urine Drainage Bags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" y="1920240"/>
            <a:ext cx="6050280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Some bags have a long length of tubing       that allows them to be carried or secured       to a bed frame or the back of a wheelchair.</a:t>
            </a:r>
          </a:p>
          <a:p>
            <a:pPr marL="342900" marR="0" lvl="0" indent="-34290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“Leg bags” are connected to the                   catheter by a short length of tubing and     secured to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thigh.</a:t>
            </a:r>
          </a:p>
          <a:p>
            <a:pPr marL="342900" marR="0" lvl="0" indent="-34290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All urine drainage bags have a connection adapter and an emptying spout that is         opened to allow urine to drain from the         bag.</a:t>
            </a:r>
          </a:p>
          <a:p>
            <a:pPr marL="923925" marR="0" lvl="1" indent="-34290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See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Figure 22-3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.</a:t>
            </a:r>
          </a:p>
          <a:p>
            <a:pPr marL="923925" marR="0" lvl="1" indent="-34290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See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Tell the Nurse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  <a:cs typeface="Arial" charset="0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  <a:cs typeface="Arial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294" t="32440" r="47189" b="27286"/>
          <a:stretch>
            <a:fillRect/>
          </a:stretch>
        </p:blipFill>
        <p:spPr bwMode="auto">
          <a:xfrm>
            <a:off x="6293402" y="2086442"/>
            <a:ext cx="2545798" cy="3812875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4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Emptying Urine Drainage Bag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9120" y="2057400"/>
            <a:ext cx="8199119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drainage bags are routinely emptied and the urine is measured at the end of each shift.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drainage bags should also be emptied if they are full.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Leg bags need to be emptied frequently because they are   smaller and hold less urine.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22-4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88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Indwelling Catheter: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31520" y="3124200"/>
            <a:ext cx="7628573" cy="19761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Indwelling urinary catheters are a leading cause of               health care–associated infections (HAIs).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" y="2435224"/>
            <a:ext cx="862584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defRPr/>
            </a:pPr>
            <a:r>
              <a:rPr lang="en-US" sz="2800" dirty="0" smtClean="0">
                <a:latin typeface="Adobe 고딕 Std B" pitchFamily="34" charset="-127"/>
                <a:ea typeface="Adobe 고딕 Std B" pitchFamily="34" charset="-127"/>
              </a:rPr>
              <a:t>Is the following statement True or False?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Indwelling Catheter: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8120" y="2435224"/>
            <a:ext cx="8625840" cy="591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defRPr/>
            </a:pPr>
            <a:r>
              <a:rPr lang="en-US" sz="3600" dirty="0" smtClean="0">
                <a:latin typeface="Adobe 고딕 Std B" pitchFamily="34" charset="-127"/>
                <a:ea typeface="Adobe 고딕 Std B" pitchFamily="34" charset="-127"/>
              </a:rPr>
              <a:t>True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3124200"/>
            <a:ext cx="8361363" cy="160020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Rationale: Indwelling urinary catheters are a leading     cause of health care–associated infections (HAIs).</a:t>
            </a: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228722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Caring for a Person Who Is Incontinent of Urine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523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81000" y="2121535"/>
            <a:ext cx="8382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types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of urinary incontinence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urinary incontinence can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affect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a person both physically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</a:t>
            </a:r>
          </a:p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and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emotionally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products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that are available to help manage urinary 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incontinence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and the proper use of these products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bladder training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is used to assist people who are 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incontinent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of urine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Incontinence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4841" y="2032000"/>
            <a:ext cx="7726680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involuntary loss of urine from the bladder 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Urinary incontinence can cause: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Skin problems (such as rashes and pressure ulcers) 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Falls and accidents (as the person rushes to the              bathroom) </a:t>
            </a:r>
          </a:p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Urinary incontinence can be: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Temporary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Permanent 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Types of Urinary Incontinence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5320" y="2011680"/>
            <a:ext cx="7772400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Stress incontinence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Urge incontinence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Functional incontinence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Overflow incontinence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Reflex incontinence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Managing Urinary Incontinence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5320" y="1813560"/>
            <a:ext cx="644652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Urinary incontinence can be managed with: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Incontinence pads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Incontinence briefs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Bed protectors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Condom catheters</a:t>
            </a:r>
          </a:p>
          <a:p>
            <a:pPr marL="1085850" marR="0" lvl="2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Figure 22-4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" y="4556760"/>
            <a:ext cx="7406640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2" indent="-285750"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7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342900" lvl="0" indent="-342900"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To prevent skin breakdown:</a:t>
            </a:r>
          </a:p>
          <a:p>
            <a:pPr marL="742950" lvl="1" indent="-285750"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Ensure good </a:t>
            </a:r>
            <a:r>
              <a:rPr lang="en-US" sz="2000" dirty="0" err="1" smtClean="0">
                <a:latin typeface="Adobe 고딕 Std B" pitchFamily="34" charset="-127"/>
                <a:ea typeface="Adobe 고딕 Std B" pitchFamily="34" charset="-127"/>
              </a:rPr>
              <a:t>perineal</a:t>
            </a: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 care</a:t>
            </a:r>
          </a:p>
          <a:p>
            <a:pPr marL="742950" lvl="1" indent="-285750"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latin typeface="Adobe 고딕 Std B" pitchFamily="34" charset="-127"/>
                <a:ea typeface="Adobe 고딕 Std B" pitchFamily="34" charset="-127"/>
              </a:rPr>
              <a:t>Keep skin, clothing, and bed linens dry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 l="27392" t="31903" r="39199" b="35389"/>
          <a:stretch>
            <a:fillRect/>
          </a:stretch>
        </p:blipFill>
        <p:spPr bwMode="auto">
          <a:xfrm>
            <a:off x="4383236" y="2486132"/>
            <a:ext cx="4244564" cy="22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Condom </a:t>
            </a:r>
            <a:r>
              <a:rPr lang="en-US" altLang="ko-KR" sz="32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Catherters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0520" y="2727960"/>
            <a:ext cx="4587240" cy="325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condom catheter consists of a soft plastic or rubber sheath, tubing, and a collection bag for the urine. The sheath is placed over the penis and the                  collection bag is attached to       the leg.</a:t>
            </a:r>
          </a:p>
        </p:txBody>
      </p:sp>
      <p:pic>
        <p:nvPicPr>
          <p:cNvPr id="12" name="Picture 4" descr="chapter20-ppt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880" y="1569720"/>
            <a:ext cx="3462256" cy="4579620"/>
          </a:xfrm>
          <a:prstGeom prst="rect">
            <a:avLst/>
          </a:prstGeom>
          <a:noFill/>
          <a:ln w="63500" cap="rnd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345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Bladder Training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0548" y="1950720"/>
            <a:ext cx="7872412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help people relearn how to control their urinary      elimination patterns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schedule elimination to promote regular                     emptying of the bladder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be able to control involuntary urination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be able to get to the bathroom in time to avoid      accidents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Introduction to Urinary Elimination 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511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96240" y="2164080"/>
            <a:ext cx="83210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How the urinary system helps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remove waste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products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characteristics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of normal urine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Observations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that you may make and report when assisting a person with urinary elimination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Actions you can take to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promote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normal urinary elimination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7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Incontinence: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761" y="2016760"/>
            <a:ext cx="7360920" cy="4064000"/>
          </a:xfrm>
          <a:prstGeom prst="rect">
            <a:avLst/>
          </a:prstGeom>
        </p:spPr>
        <p:txBody>
          <a:bodyPr/>
          <a:lstStyle/>
          <a:p>
            <a:pPr marL="228600" marR="0" lvl="0" indent="0" algn="l" defTabSz="914400" rtl="0" eaLnBrk="1" fontAlgn="auto" latinLnBrk="1" hangingPunct="1">
              <a:lnSpc>
                <a:spcPts val="288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main types of urinary incontinence include: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</a:t>
            </a:r>
          </a:p>
          <a:p>
            <a:pPr marL="228600" marR="0" lvl="0" indent="0" algn="l" defTabSz="914400" rtl="0" eaLnBrk="1" fontAlgn="auto" latinLnBrk="1" hangingPunct="1">
              <a:lnSpc>
                <a:spcPts val="2880"/>
              </a:lnSpc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(Select all that apply.)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Stress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B. Urge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C. Functional 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D. Overflow 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E. Reflex 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F. Intentional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79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Urinary Incontinence: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0080" y="2108200"/>
            <a:ext cx="7985759" cy="4064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A, B, C, D, and E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Rationale: The five main types of urinary incontinence are stress incontinence, urge incontinence, functional incontinence, overflow incontinence, and reflex                incontinence. People are rarely intentionally                      incontinent.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228722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Obtaining a Urine Specimen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526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50520" y="2133600"/>
            <a:ext cx="84277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for collecting a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routine urine </a:t>
            </a:r>
          </a:p>
          <a:p>
            <a:pPr algn="l">
              <a:buClr>
                <a:schemeClr val="accent2"/>
              </a:buClr>
            </a:pP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    specimen</a:t>
            </a: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8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for collecting a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midstream </a:t>
            </a:r>
          </a:p>
          <a:p>
            <a:pPr algn="l">
              <a:buClr>
                <a:schemeClr val="accent2"/>
              </a:buClr>
            </a:pP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     (“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clean catch”) urine specimen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059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Collecting a Routine Urine Specimen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4361" y="1981200"/>
            <a:ext cx="7848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Routine urinalysis: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is collected in the specimen cup.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Midstream (“clean catch”) urine specimen: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area around the urethral opening is cleaned with a special cleansing wipe.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begins to urinate, then stops, and then      starts again. The urine sample is collected from the      restarted flow.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22-4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1085850" marR="0" lvl="2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Procedure 22-5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228722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Measuring Urine Output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193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528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35280" y="207264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Methods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used to measure and record urine output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Measuring Urine Output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4277" y="1957887"/>
            <a:ext cx="7900792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output indicates: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functioning of 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kidney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Whether or not the person is maintaining a good fluid balance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output is measured in: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People who have illnesses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People who take medications that may affect the fluid balance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Measuring Urine Output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6649" y="1905000"/>
            <a:ext cx="4595813" cy="23704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is collected in: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Specimen collection devices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Urinals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Drainage bags used with         urinary catheters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Graduate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909" y="4361685"/>
            <a:ext cx="7772400" cy="11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Urine output is recorded in intake and output flow sheets.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pt-BR" sz="2200" b="1" dirty="0" smtClean="0">
                <a:solidFill>
                  <a:schemeClr val="bg2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Figure 22-5</a:t>
            </a:r>
            <a:r>
              <a:rPr lang="pt-BR" sz="2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endParaRPr lang="en-US" sz="22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1" name="Picture 4" descr="chapter20-ppt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5762" y="1841544"/>
            <a:ext cx="3276600" cy="2287587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Collecting a Specimen: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pic>
        <p:nvPicPr>
          <p:cNvPr id="11" name="Picture 4" descr="chapter20-ppt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360" y="2664504"/>
            <a:ext cx="3520440" cy="2457826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348" y="1930718"/>
            <a:ext cx="7582852" cy="3890962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In this picture, the nursing assistant is protecting herself best by:</a:t>
            </a: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Using standard precautions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B. Working in the utility room</a:t>
            </a:r>
          </a:p>
          <a:p>
            <a:pPr marL="742950" marR="0" lvl="1" indent="-285750" algn="l" defTabSz="914400" rtl="0" eaLnBrk="1" fontAlgn="auto" latinLnBrk="1" hangingPunct="1">
              <a:spcAft>
                <a:spcPts val="60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C. Covering her nose and mouth</a:t>
            </a:r>
          </a:p>
          <a:p>
            <a:pPr marL="742950" marR="0" lvl="1" indent="-285750" algn="l" defTabSz="914400" rtl="0" eaLnBrk="1" fontAlgn="auto" latinLnBrk="1" hangingPunct="1">
              <a:lnSpc>
                <a:spcPts val="2640"/>
              </a:lnSpc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D. Holding the urine away from</a:t>
            </a:r>
          </a:p>
          <a:p>
            <a:pPr marL="742950" marR="0" lvl="1" indent="-285750" algn="l" defTabSz="914400" rtl="0" eaLnBrk="1" fontAlgn="auto" latinLnBrk="1" hangingPunct="1">
              <a:lnSpc>
                <a:spcPts val="2640"/>
              </a:lnSpc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her body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5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Collecting a Specimen: Answer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9560" y="2377440"/>
            <a:ext cx="8305800" cy="3619500"/>
          </a:xfrm>
          <a:prstGeom prst="rect">
            <a:avLst/>
          </a:prstGeom>
        </p:spPr>
        <p:txBody>
          <a:bodyPr/>
          <a:lstStyle/>
          <a:p>
            <a:pPr marL="22860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Using standard precautions</a:t>
            </a: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Rationale: Standard precautions provides the nursing assistant with the best protection when there is a             possibility of coming into contact with body fluids like   urine. 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1960" y="2184400"/>
            <a:ext cx="5510213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urinary system consists of the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kidneys, urinary bladder,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ureters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,   and urethra.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Blood is filtered by the kidneys, forming urine.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urine is stored in the urinary     bladder.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 the bladder fills, we begin to        feel the urge to urinate.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Urine leaves the body through the urethra.</a:t>
            </a:r>
          </a:p>
        </p:txBody>
      </p:sp>
      <p:pic>
        <p:nvPicPr>
          <p:cNvPr id="11" name="Picture 4" descr="chapter20-ppt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240" y="1676400"/>
            <a:ext cx="2724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6004560" y="1508760"/>
            <a:ext cx="2910840" cy="4693920"/>
          </a:xfrm>
          <a:prstGeom prst="roundRect">
            <a:avLst/>
          </a:prstGeom>
          <a:noFill/>
          <a:ln w="63500">
            <a:solidFill>
              <a:srgbClr val="99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1104" y="1150417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The Urinary System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Characteristics of 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5945" y="1894840"/>
            <a:ext cx="8217535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 healthy people, urine is: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Clear, without cloudiness or particles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Pale yellow, straw-colored, or dark gold (amber) in color,        with a slight odor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Factors affecting the odor or appearance: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Foods and drugs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Hematuria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slight red tinge to the urine may indicate the presence of blood in the urine.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Urination Habits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3881" y="1894840"/>
            <a:ext cx="7299960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Factors that influence urination habits: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amount of fluids the person drinks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types of medications the person takes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age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lifelong elimination habits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Changes in a person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urination habits could be: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Frequency, urgency,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nocturia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, and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dysuria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483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Promoting Normal Urinary Elimination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5945" y="1752600"/>
            <a:ext cx="8080375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Encourage plenty of fluids.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Honor a person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request for assistance with elimination as quickly as possible.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Encourage your patients or residents to call when they           first feel the urge to void.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Offer bed-bound residents the chance to eliminate                 frequently.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Provide privacy and comfort.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sound of running water may help some people to           urinate.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22-1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923925" marR="0" lvl="1" indent="-3429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Tell the Nurse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185122"/>
            <a:ext cx="7022216" cy="67659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Assisting With </a:t>
            </a: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Bedside Commodes, </a:t>
            </a:r>
            <a:b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</a:b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Bedpans, and Urinals </a:t>
            </a:r>
            <a:endParaRPr lang="ko-KR" alt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88" y="1899141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13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514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4800" y="2197100"/>
            <a:ext cx="83851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equipment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that may be used to assist people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with                           </a:t>
            </a:r>
          </a:p>
          <a:p>
            <a:pPr algn="l">
              <a:buClr>
                <a:schemeClr val="accent2"/>
              </a:buClr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urinary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elimination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8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for assisting a person with a bedpan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8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proper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technique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for assisting a person with a urinal</a:t>
            </a:r>
          </a:p>
        </p:txBody>
      </p:sp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Elimination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5280" y="1925320"/>
            <a:ext cx="4953000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Some patients or residents may only need a steady arm to lean on during their trip to the                    bathroom; others will need          more help.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bathrooms in many health care facilities have special features that make them easier for people with physical                             disabilities to use.</a:t>
            </a:r>
          </a:p>
        </p:txBody>
      </p:sp>
      <p:pic>
        <p:nvPicPr>
          <p:cNvPr id="9" name="Picture 4" descr="chapter20-ppt01a"/>
          <p:cNvPicPr>
            <a:picLocks noChangeAspect="1" noChangeArrowheads="1"/>
          </p:cNvPicPr>
          <p:nvPr/>
        </p:nvPicPr>
        <p:blipFill>
          <a:blip r:embed="rId3" cstate="print"/>
          <a:srcRect l="6087" t="9490"/>
          <a:stretch>
            <a:fillRect/>
          </a:stretch>
        </p:blipFill>
        <p:spPr bwMode="auto">
          <a:xfrm>
            <a:off x="5471160" y="2240280"/>
            <a:ext cx="3291840" cy="276161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1943</Words>
  <Application>Microsoft Office PowerPoint</Application>
  <PresentationFormat>On-screen Show (4:3)</PresentationFormat>
  <Paragraphs>318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Adobe 고딕 Std B</vt:lpstr>
      <vt:lpstr>나눔바른고딕</vt:lpstr>
      <vt:lpstr>Rix정고딕 L</vt:lpstr>
      <vt:lpstr>Calibri</vt:lpstr>
      <vt:lpstr>Verdana</vt:lpstr>
      <vt:lpstr>Calibri Light</vt:lpstr>
      <vt:lpstr>맑은 고딕</vt:lpstr>
      <vt:lpstr>Office 테마</vt:lpstr>
      <vt:lpstr>Slide 1</vt:lpstr>
      <vt:lpstr>Slide 2</vt:lpstr>
      <vt:lpstr>Introduction to Urinary Elimination </vt:lpstr>
      <vt:lpstr>Slide 4</vt:lpstr>
      <vt:lpstr>Slide 5</vt:lpstr>
      <vt:lpstr>Slide 6</vt:lpstr>
      <vt:lpstr>Slide 7</vt:lpstr>
      <vt:lpstr>Assisting With Bedside Commodes,  Bedpans, and Urinals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Caring for a Person With an Indwelling Urinary Catheter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Caring for a Person Who Is Incontinent of Urine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Obtaining a Urine Specimen</vt:lpstr>
      <vt:lpstr>Slide 33</vt:lpstr>
      <vt:lpstr>Measuring Urine Output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csc</cp:lastModifiedBy>
  <cp:revision>26</cp:revision>
  <dcterms:created xsi:type="dcterms:W3CDTF">2017-05-23T14:06:50Z</dcterms:created>
  <dcterms:modified xsi:type="dcterms:W3CDTF">2017-10-12T18:12:39Z</dcterms:modified>
</cp:coreProperties>
</file>