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63" r:id="rId4"/>
    <p:sldId id="265" r:id="rId5"/>
    <p:sldId id="258" r:id="rId6"/>
    <p:sldId id="266" r:id="rId7"/>
    <p:sldId id="268" r:id="rId8"/>
    <p:sldId id="271" r:id="rId9"/>
    <p:sldId id="273" r:id="rId10"/>
    <p:sldId id="272" r:id="rId11"/>
    <p:sldId id="274" r:id="rId12"/>
    <p:sldId id="275" r:id="rId13"/>
    <p:sldId id="276" r:id="rId14"/>
    <p:sldId id="278" r:id="rId15"/>
    <p:sldId id="279" r:id="rId16"/>
    <p:sldId id="280" r:id="rId17"/>
    <p:sldId id="281" r:id="rId18"/>
    <p:sldId id="277"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1" r:id="rId38"/>
    <p:sldId id="303" r:id="rId39"/>
    <p:sldId id="302" r:id="rId40"/>
    <p:sldId id="304" r:id="rId41"/>
    <p:sldId id="305" r:id="rId42"/>
    <p:sldId id="306" r:id="rId43"/>
    <p:sldId id="300"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Lst>
  <p:sldSz cx="9144000" cy="6858000" type="screen4x3"/>
  <p:notesSz cx="6858000" cy="9144000"/>
  <p:embeddedFontLst>
    <p:embeddedFont>
      <p:font typeface="나눔바른고딕" pitchFamily="50" charset="-127"/>
      <p:regular r:id="rId57"/>
      <p:bold r:id="rId58"/>
    </p:embeddedFont>
    <p:embeddedFont>
      <p:font typeface="Rix정고딕 L" pitchFamily="18" charset="-127"/>
      <p:regular r:id="rId59"/>
    </p:embeddedFont>
    <p:embeddedFont>
      <p:font typeface="Calibri" pitchFamily="34" charset="0"/>
      <p:regular r:id="rId60"/>
      <p:bold r:id="rId61"/>
      <p:italic r:id="rId62"/>
      <p:boldItalic r:id="rId63"/>
    </p:embeddedFont>
    <p:embeddedFont>
      <p:font typeface="맑은 고딕" pitchFamily="50" charset="-127"/>
      <p:regular r:id="rId64"/>
      <p:bold r:id="rId65"/>
    </p:embeddedFont>
    <p:embeddedFont>
      <p:font typeface="Cre고딕 L" pitchFamily="18" charset="-127"/>
      <p:regular r:id="rId66"/>
    </p:embeddedFont>
    <p:embeddedFont>
      <p:font typeface="Verdana" pitchFamily="34" charset="0"/>
      <p:regular r:id="rId67"/>
      <p:bold r:id="rId68"/>
      <p:italic r:id="rId69"/>
      <p:boldItalic r:id="rId70"/>
    </p:embeddedFont>
    <p:embeddedFont>
      <p:font typeface="Calibri Light" pitchFamily="34" charset="0"/>
      <p:regular r:id="rId71"/>
      <p:italic r:id="rId72"/>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9CC3"/>
    <a:srgbClr val="0959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9758" autoAdjust="0"/>
  </p:normalViewPr>
  <p:slideViewPr>
    <p:cSldViewPr snapToGrid="0">
      <p:cViewPr varScale="1">
        <p:scale>
          <a:sx n="84" d="100"/>
          <a:sy n="84" d="100"/>
        </p:scale>
        <p:origin x="-78" y="-5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en-US" dirty="0"/>
          </a:p>
        </p:txBody>
      </p:sp>
      <p:sp>
        <p:nvSpPr>
          <p:cNvPr id="4" name="Date Placeholder 3"/>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13402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106452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379204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234181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222127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260244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629842" y="2505075"/>
            <a:ext cx="3868340"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45824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06" y="145208"/>
            <a:ext cx="7022216" cy="676596"/>
          </a:xfrm>
        </p:spPr>
        <p:txBody>
          <a:bodyPr>
            <a:normAutofit/>
          </a:bodyPr>
          <a:lstStyle>
            <a:lvl1pPr marL="0" algn="l" defTabSz="914400" rtl="0" eaLnBrk="1" latinLnBrk="1" hangingPunct="1">
              <a:lnSpc>
                <a:spcPct val="90000"/>
              </a:lnSpc>
              <a:spcBef>
                <a:spcPct val="0"/>
              </a:spcBef>
              <a:buNone/>
              <a:defRPr lang="en-US" altLang="en-US" sz="3600" b="1" kern="1200" spc="-120" dirty="0">
                <a:ln>
                  <a:solidFill>
                    <a:schemeClr val="accent1">
                      <a:alpha val="0"/>
                    </a:schemeClr>
                  </a:solidFill>
                </a:ln>
                <a:solidFill>
                  <a:srgbClr val="095988"/>
                </a:solidFill>
                <a:latin typeface="나눔바른고딕" panose="020B0603020101020101" pitchFamily="50" charset="-127"/>
                <a:ea typeface="나눔바른고딕" panose="020B0603020101020101" pitchFamily="50" charset="-127"/>
                <a:cs typeface="+mn-cs"/>
              </a:defRPr>
            </a:lvl1pPr>
          </a:lstStyle>
          <a:p>
            <a:r>
              <a:rPr lang="ko-KR" altLang="en-US" dirty="0" smtClean="0"/>
              <a:t>마스터 제목 스타일 편집</a:t>
            </a:r>
            <a:endParaRPr lang="en-US" dirty="0"/>
          </a:p>
        </p:txBody>
      </p:sp>
      <p:sp>
        <p:nvSpPr>
          <p:cNvPr id="3" name="Date Placeholder 2"/>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1868056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36862470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390987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21B8DDEE-90E3-4AC8-91C4-78A64C0DF871}" type="datetimeFigureOut">
              <a:rPr lang="ko-KR" altLang="en-US" smtClean="0"/>
              <a:pPr/>
              <a:t>2017-09-25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245853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8DDEE-90E3-4AC8-91C4-78A64C0DF871}" type="datetimeFigureOut">
              <a:rPr lang="ko-KR" altLang="en-US" smtClean="0"/>
              <a:pPr/>
              <a:t>2017-09-25</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3D3E0-20E5-4725-AEC0-E2DFA6F08DB8}" type="slidenum">
              <a:rPr lang="ko-KR" altLang="en-US" smtClean="0"/>
              <a:pPr/>
              <a:t>‹#›</a:t>
            </a:fld>
            <a:endParaRPr lang="ko-KR" altLang="en-US"/>
          </a:p>
        </p:txBody>
      </p:sp>
    </p:spTree>
    <p:extLst>
      <p:ext uri="{BB962C8B-B14F-4D97-AF65-F5344CB8AC3E}">
        <p14:creationId xmlns:p14="http://schemas.microsoft.com/office/powerpoint/2010/main" xmlns="" val="2613173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1828432"/>
            <a:ext cx="9144000" cy="2850780"/>
          </a:xfrm>
          <a:prstGeom prst="rect">
            <a:avLst/>
          </a:prstGeom>
          <a:noFill/>
        </p:spPr>
        <p:txBody>
          <a:bodyPr wrap="square" rtlCol="0">
            <a:spAutoFit/>
          </a:bodyPr>
          <a:lstStyle/>
          <a:p>
            <a:pPr algn="ctr">
              <a:lnSpc>
                <a:spcPct val="70000"/>
              </a:lnSpc>
              <a:spcBef>
                <a:spcPts val="21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smtClean="0">
                <a:solidFill>
                  <a:srgbClr val="186EC4"/>
                </a:solidFill>
                <a:latin typeface="Adobe 고딕 Std B" pitchFamily="34" charset="-127"/>
                <a:ea typeface="Adobe 고딕 Std B" pitchFamily="34" charset="-127"/>
              </a:rPr>
              <a:t>Chapter 10</a:t>
            </a:r>
          </a:p>
          <a:p>
            <a:pPr algn="ctr">
              <a:lnSpc>
                <a:spcPct val="70000"/>
              </a:lnSpc>
              <a:spcBef>
                <a:spcPts val="21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1" dirty="0" smtClean="0">
              <a:solidFill>
                <a:srgbClr val="186EC4"/>
              </a:solidFill>
              <a:latin typeface="Adobe 고딕 Std B" pitchFamily="34" charset="-127"/>
              <a:ea typeface="Adobe 고딕 Std B" pitchFamily="34" charset="-127"/>
            </a:endParaRPr>
          </a:p>
          <a:p>
            <a:pPr algn="ctr">
              <a:lnSpc>
                <a:spcPct val="70000"/>
              </a:lnSpc>
              <a:spcBef>
                <a:spcPts val="21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smtClean="0">
                <a:solidFill>
                  <a:srgbClr val="095988"/>
                </a:solidFill>
                <a:latin typeface="Adobe 고딕 Std B" pitchFamily="34" charset="-127"/>
                <a:ea typeface="Adobe 고딕 Std B" pitchFamily="34" charset="-127"/>
              </a:rPr>
              <a:t>Infection Control(</a:t>
            </a:r>
            <a:r>
              <a:rPr lang="ko-KR" altLang="en-US" sz="4400" b="1" dirty="0" smtClean="0">
                <a:solidFill>
                  <a:srgbClr val="095988"/>
                </a:solidFill>
                <a:latin typeface="Adobe 고딕 Std B" pitchFamily="34" charset="-127"/>
                <a:ea typeface="Adobe 고딕 Std B" pitchFamily="34" charset="-127"/>
              </a:rPr>
              <a:t>감염 통제</a:t>
            </a:r>
            <a:r>
              <a:rPr lang="en-US" altLang="ko-KR" sz="4400" b="1" dirty="0" smtClean="0">
                <a:solidFill>
                  <a:srgbClr val="095988"/>
                </a:solidFill>
                <a:latin typeface="Adobe 고딕 Std B" pitchFamily="34" charset="-127"/>
                <a:ea typeface="Adobe 고딕 Std B" pitchFamily="34" charset="-127"/>
              </a:rPr>
              <a:t>)</a:t>
            </a:r>
            <a:br>
              <a:rPr lang="en-US" altLang="ko-KR" sz="4400" b="1" dirty="0" smtClean="0">
                <a:solidFill>
                  <a:srgbClr val="095988"/>
                </a:solidFill>
                <a:latin typeface="Adobe 고딕 Std B" pitchFamily="34" charset="-127"/>
                <a:ea typeface="Adobe 고딕 Std B" pitchFamily="34" charset="-127"/>
              </a:rPr>
            </a:br>
            <a:r>
              <a:rPr lang="en-US" altLang="ko-KR" sz="4400" b="1" dirty="0" smtClean="0">
                <a:solidFill>
                  <a:srgbClr val="186EC4"/>
                </a:solidFill>
                <a:latin typeface="Adobe 고딕 Std B" pitchFamily="34" charset="-127"/>
                <a:ea typeface="Adobe 고딕 Std B" pitchFamily="34" charset="-127"/>
              </a:rPr>
              <a:t/>
            </a:r>
            <a:br>
              <a:rPr lang="en-US" altLang="ko-KR" sz="4400" b="1" dirty="0" smtClean="0">
                <a:solidFill>
                  <a:srgbClr val="186EC4"/>
                </a:solidFill>
                <a:latin typeface="Adobe 고딕 Std B" pitchFamily="34" charset="-127"/>
                <a:ea typeface="Adobe 고딕 Std B" pitchFamily="34" charset="-127"/>
              </a:rPr>
            </a:br>
            <a:r>
              <a:rPr lang="en-US" altLang="ko-KR" sz="3200" b="1" dirty="0" smtClean="0">
                <a:solidFill>
                  <a:srgbClr val="186EC4"/>
                </a:solidFill>
                <a:latin typeface="Adobe 고딕 Std B" pitchFamily="34" charset="-127"/>
                <a:ea typeface="Adobe 고딕 Std B" pitchFamily="34" charset="-127"/>
              </a:rPr>
              <a:t>Page -219</a:t>
            </a:r>
            <a:endParaRPr lang="en-US" sz="3200" dirty="0">
              <a:latin typeface="Adobe 고딕 Std B" pitchFamily="34" charset="-127"/>
              <a:ea typeface="Adobe 고딕 Std B" pitchFamily="34" charset="-127"/>
            </a:endParaRPr>
          </a:p>
        </p:txBody>
      </p:sp>
      <p:sp>
        <p:nvSpPr>
          <p:cNvPr id="6" name="TextBox 5"/>
          <p:cNvSpPr txBox="1"/>
          <p:nvPr/>
        </p:nvSpPr>
        <p:spPr>
          <a:xfrm>
            <a:off x="4479635" y="3298786"/>
            <a:ext cx="184730" cy="400110"/>
          </a:xfrm>
          <a:prstGeom prst="rect">
            <a:avLst/>
          </a:prstGeom>
          <a:noFill/>
        </p:spPr>
        <p:txBody>
          <a:bodyPr wrap="none" rtlCol="0">
            <a:spAutoFit/>
          </a:bodyPr>
          <a:lstStyle/>
          <a:p>
            <a:pPr algn="ctr"/>
            <a:endParaRPr lang="ko-KR" altLang="en-US" sz="2000" spc="-100" dirty="0">
              <a:ln>
                <a:solidFill>
                  <a:schemeClr val="accent1">
                    <a:alpha val="0"/>
                  </a:schemeClr>
                </a:solidFill>
              </a:ln>
              <a:solidFill>
                <a:schemeClr val="tx1">
                  <a:lumMod val="65000"/>
                  <a:lumOff val="35000"/>
                </a:schemeClr>
              </a:solidFill>
              <a:latin typeface="나눔바른고딕" panose="020B0603020101020101" pitchFamily="50" charset="-127"/>
              <a:ea typeface="나눔바른고딕" panose="020B0603020101020101" pitchFamily="50" charset="-127"/>
            </a:endParaRPr>
          </a:p>
        </p:txBody>
      </p:sp>
      <p:cxnSp>
        <p:nvCxnSpPr>
          <p:cNvPr id="7" name="직선 연결선 6"/>
          <p:cNvCxnSpPr/>
          <p:nvPr/>
        </p:nvCxnSpPr>
        <p:spPr>
          <a:xfrm>
            <a:off x="985043" y="2713988"/>
            <a:ext cx="7173915" cy="0"/>
          </a:xfrm>
          <a:prstGeom prst="line">
            <a:avLst/>
          </a:prstGeom>
          <a:ln w="34925">
            <a:solidFill>
              <a:srgbClr val="095988">
                <a:alpha val="30000"/>
              </a:srgb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pic>
        <p:nvPicPr>
          <p:cNvPr id="1026" name="Picture 2" descr="G:\Logo\Nunrsing Logo.png"/>
          <p:cNvPicPr>
            <a:picLocks noChangeAspect="1" noChangeArrowheads="1"/>
          </p:cNvPicPr>
          <p:nvPr/>
        </p:nvPicPr>
        <p:blipFill>
          <a:blip r:embed="rId3" cstate="print"/>
          <a:srcRect/>
          <a:stretch>
            <a:fillRect/>
          </a:stretch>
        </p:blipFill>
        <p:spPr bwMode="auto">
          <a:xfrm>
            <a:off x="3949616" y="345989"/>
            <a:ext cx="1330840" cy="1322535"/>
          </a:xfrm>
          <a:prstGeom prst="rect">
            <a:avLst/>
          </a:prstGeom>
          <a:noFill/>
        </p:spPr>
      </p:pic>
    </p:spTree>
    <p:extLst>
      <p:ext uri="{BB962C8B-B14F-4D97-AF65-F5344CB8AC3E}">
        <p14:creationId xmlns:p14="http://schemas.microsoft.com/office/powerpoint/2010/main" xmlns="" val="1392675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모서리가 둥근 직사각형 57"/>
          <p:cNvSpPr/>
          <p:nvPr/>
        </p:nvSpPr>
        <p:spPr>
          <a:xfrm>
            <a:off x="609600" y="1524000"/>
            <a:ext cx="3822357" cy="3805882"/>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0" y="6519446"/>
            <a:ext cx="9144000" cy="338554"/>
          </a:xfrm>
          <a:prstGeom prst="rect">
            <a:avLst/>
          </a:prstGeom>
          <a:noFill/>
        </p:spPr>
        <p:txBody>
          <a:bodyPr wrap="square" rtlCol="0">
            <a:spAutoFit/>
          </a:bodyPr>
          <a:lstStyle/>
          <a:p>
            <a:pPr algn="ctr"/>
            <a:r>
              <a:rPr lang="en-US" sz="1600" dirty="0" smtClean="0">
                <a:latin typeface="Cre고딕 L" pitchFamily="18" charset="-127"/>
                <a:ea typeface="Cre고딕 L" pitchFamily="18" charset="-127"/>
              </a:rPr>
              <a:t>Copyright@2017 </a:t>
            </a:r>
            <a:r>
              <a:rPr lang="en-US" sz="1600" dirty="0" err="1" smtClean="0">
                <a:latin typeface="Cre고딕 L" pitchFamily="18" charset="-127"/>
                <a:ea typeface="Cre고딕 L" pitchFamily="18" charset="-127"/>
              </a:rPr>
              <a:t>Hanmi</a:t>
            </a:r>
            <a:r>
              <a:rPr lang="en-US" sz="1600" dirty="0" smtClean="0">
                <a:latin typeface="Cre고딕 L" pitchFamily="18" charset="-127"/>
                <a:ea typeface="Cre고딕 L" pitchFamily="18" charset="-127"/>
              </a:rPr>
              <a:t> Nursing School</a:t>
            </a:r>
            <a:endParaRPr lang="en-US" sz="1600" dirty="0">
              <a:latin typeface="Cre고딕 L" pitchFamily="18" charset="-127"/>
              <a:ea typeface="Cre고딕 L" pitchFamily="18" charset="-127"/>
            </a:endParaRPr>
          </a:p>
        </p:txBody>
      </p:sp>
      <p:sp>
        <p:nvSpPr>
          <p:cNvPr id="7" name="TextBox 6"/>
          <p:cNvSpPr txBox="1"/>
          <p:nvPr/>
        </p:nvSpPr>
        <p:spPr>
          <a:xfrm>
            <a:off x="1364874" y="2926993"/>
            <a:ext cx="2597526" cy="1200329"/>
          </a:xfrm>
          <a:prstGeom prst="rect">
            <a:avLst/>
          </a:prstGeom>
          <a:noFill/>
        </p:spPr>
        <p:txBody>
          <a:bodyPr wrap="square" rtlCol="0">
            <a:spAutoFit/>
          </a:bodyPr>
          <a:lstStyle/>
          <a:p>
            <a:pPr algn="ctr"/>
            <a:r>
              <a:rPr lang="ko-KR" altLang="en-US" sz="3600" b="1" dirty="0">
                <a:ln>
                  <a:solidFill>
                    <a:schemeClr val="accent1">
                      <a:shade val="50000"/>
                      <a:alpha val="0"/>
                    </a:schemeClr>
                  </a:solidFill>
                </a:ln>
                <a:solidFill>
                  <a:schemeClr val="bg1">
                    <a:lumMod val="65000"/>
                  </a:schemeClr>
                </a:solidFill>
                <a:latin typeface="나눔바른고딕" panose="020B0603020101020101" pitchFamily="50" charset="-127"/>
                <a:ea typeface="나눔바른고딕" panose="020B0603020101020101" pitchFamily="50" charset="-127"/>
              </a:rPr>
              <a:t>사진을</a:t>
            </a:r>
            <a:endParaRPr lang="en-US" altLang="ko-KR" sz="3600" b="1" dirty="0">
              <a:ln>
                <a:solidFill>
                  <a:schemeClr val="accent1">
                    <a:shade val="50000"/>
                    <a:alpha val="0"/>
                  </a:schemeClr>
                </a:solidFill>
              </a:ln>
              <a:solidFill>
                <a:schemeClr val="bg1">
                  <a:lumMod val="65000"/>
                </a:schemeClr>
              </a:solidFill>
              <a:latin typeface="나눔바른고딕" panose="020B0603020101020101" pitchFamily="50" charset="-127"/>
              <a:ea typeface="나눔바른고딕" panose="020B0603020101020101" pitchFamily="50" charset="-127"/>
            </a:endParaRPr>
          </a:p>
          <a:p>
            <a:pPr algn="ctr"/>
            <a:r>
              <a:rPr lang="ko-KR" altLang="en-US" sz="3600" b="1" dirty="0">
                <a:ln>
                  <a:solidFill>
                    <a:schemeClr val="accent1">
                      <a:shade val="50000"/>
                      <a:alpha val="0"/>
                    </a:schemeClr>
                  </a:solidFill>
                </a:ln>
                <a:solidFill>
                  <a:schemeClr val="bg1">
                    <a:lumMod val="65000"/>
                  </a:schemeClr>
                </a:solidFill>
                <a:latin typeface="나눔바른고딕" panose="020B0603020101020101" pitchFamily="50" charset="-127"/>
                <a:ea typeface="나눔바른고딕" panose="020B0603020101020101" pitchFamily="50" charset="-127"/>
              </a:rPr>
              <a:t>넣으세요</a:t>
            </a:r>
          </a:p>
        </p:txBody>
      </p:sp>
      <p:sp>
        <p:nvSpPr>
          <p:cNvPr id="8" name="Rectangle 2"/>
          <p:cNvSpPr>
            <a:spLocks noChangeArrowheads="1"/>
          </p:cNvSpPr>
          <p:nvPr/>
        </p:nvSpPr>
        <p:spPr bwMode="auto">
          <a:xfrm>
            <a:off x="5413829" y="2416628"/>
            <a:ext cx="2438400" cy="457200"/>
          </a:xfrm>
          <a:prstGeom prst="rect">
            <a:avLst/>
          </a:prstGeom>
          <a:solidFill>
            <a:srgbClr val="FFC000"/>
          </a:solidFill>
          <a:ln w="9525" algn="ctr">
            <a:noFill/>
            <a:round/>
            <a:headEnd/>
            <a:tailEnd/>
          </a:ln>
        </p:spPr>
        <p:txBody>
          <a:bodyPr/>
          <a:lstStyle/>
          <a:p>
            <a:pPr algn="ctr"/>
            <a:r>
              <a:rPr lang="ko-KR" altLang="en-US" sz="2400" dirty="0">
                <a:solidFill>
                  <a:schemeClr val="tx1"/>
                </a:solidFill>
                <a:latin typeface="Adobe 고딕 Std B" pitchFamily="34" charset="-127"/>
                <a:ea typeface="Adobe 고딕 Std B" pitchFamily="34" charset="-127"/>
              </a:rPr>
              <a:t>백혈구</a:t>
            </a:r>
            <a:endParaRPr lang="en-US" sz="2400" dirty="0">
              <a:solidFill>
                <a:schemeClr val="tx1"/>
              </a:solidFill>
              <a:latin typeface="Adobe 고딕 Std B" pitchFamily="34" charset="-127"/>
              <a:ea typeface="Adobe 고딕 Std B" pitchFamily="34" charset="-127"/>
            </a:endParaRPr>
          </a:p>
        </p:txBody>
      </p:sp>
      <p:sp>
        <p:nvSpPr>
          <p:cNvPr id="9" name="Rectangle 5"/>
          <p:cNvSpPr>
            <a:spLocks noChangeArrowheads="1"/>
          </p:cNvSpPr>
          <p:nvPr/>
        </p:nvSpPr>
        <p:spPr bwMode="auto">
          <a:xfrm>
            <a:off x="5878679" y="4079789"/>
            <a:ext cx="2438400" cy="457200"/>
          </a:xfrm>
          <a:prstGeom prst="rect">
            <a:avLst/>
          </a:prstGeom>
          <a:solidFill>
            <a:srgbClr val="FFC000"/>
          </a:solidFill>
          <a:ln w="9525" algn="ctr">
            <a:noFill/>
            <a:round/>
            <a:headEnd/>
            <a:tailEnd/>
          </a:ln>
        </p:spPr>
        <p:txBody>
          <a:bodyPr/>
          <a:lstStyle/>
          <a:p>
            <a:pPr algn="ctr"/>
            <a:r>
              <a:rPr lang="ko-KR" altLang="en-US" sz="2400" dirty="0">
                <a:solidFill>
                  <a:schemeClr val="tx1"/>
                </a:solidFill>
                <a:latin typeface="Adobe 고딕 Std B" pitchFamily="34" charset="-127"/>
                <a:ea typeface="Adobe 고딕 Std B" pitchFamily="34" charset="-127"/>
              </a:rPr>
              <a:t>세균</a:t>
            </a:r>
            <a:endParaRPr lang="en-US" sz="2400" dirty="0">
              <a:solidFill>
                <a:schemeClr val="tx1"/>
              </a:solidFill>
              <a:latin typeface="Adobe 고딕 Std B" pitchFamily="34" charset="-127"/>
              <a:ea typeface="Adobe 고딕 Std B" pitchFamily="34" charset="-127"/>
            </a:endParaRPr>
          </a:p>
        </p:txBody>
      </p:sp>
      <p:pic>
        <p:nvPicPr>
          <p:cNvPr id="11"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pic>
        <p:nvPicPr>
          <p:cNvPr id="2050" name="Picture 2"/>
          <p:cNvPicPr>
            <a:picLocks noChangeAspect="1" noChangeArrowheads="1"/>
          </p:cNvPicPr>
          <p:nvPr/>
        </p:nvPicPr>
        <p:blipFill>
          <a:blip r:embed="rId3" cstate="print"/>
          <a:srcRect l="16818" t="24644" r="51949" b="17755"/>
          <a:stretch>
            <a:fillRect/>
          </a:stretch>
        </p:blipFill>
        <p:spPr bwMode="auto">
          <a:xfrm>
            <a:off x="642553" y="1559748"/>
            <a:ext cx="3748214" cy="3744393"/>
          </a:xfrm>
          <a:prstGeom prst="rect">
            <a:avLst/>
          </a:prstGeom>
          <a:noFill/>
          <a:ln w="9525">
            <a:noFill/>
            <a:miter lim="800000"/>
            <a:headEnd/>
            <a:tailEnd/>
          </a:ln>
        </p:spPr>
      </p:pic>
      <p:cxnSp>
        <p:nvCxnSpPr>
          <p:cNvPr id="10" name="Straight Arrow Connector 4"/>
          <p:cNvCxnSpPr>
            <a:cxnSpLocks noChangeShapeType="1"/>
            <a:stCxn id="8" idx="1"/>
          </p:cNvCxnSpPr>
          <p:nvPr/>
        </p:nvCxnSpPr>
        <p:spPr bwMode="auto">
          <a:xfrm flipH="1">
            <a:off x="3517557" y="2645228"/>
            <a:ext cx="1896272" cy="221540"/>
          </a:xfrm>
          <a:prstGeom prst="straightConnector1">
            <a:avLst/>
          </a:prstGeom>
          <a:noFill/>
          <a:ln w="28575" algn="ctr">
            <a:solidFill>
              <a:srgbClr val="FF0000"/>
            </a:solidFill>
            <a:round/>
            <a:headEnd/>
            <a:tailEnd type="arrow" w="med" len="med"/>
          </a:ln>
        </p:spPr>
      </p:cxnSp>
      <p:cxnSp>
        <p:nvCxnSpPr>
          <p:cNvPr id="12" name="Straight Arrow Connector 6"/>
          <p:cNvCxnSpPr>
            <a:cxnSpLocks noChangeShapeType="1"/>
          </p:cNvCxnSpPr>
          <p:nvPr/>
        </p:nvCxnSpPr>
        <p:spPr bwMode="auto">
          <a:xfrm flipH="1">
            <a:off x="1919416" y="4308390"/>
            <a:ext cx="3967501" cy="387178"/>
          </a:xfrm>
          <a:prstGeom prst="straightConnector1">
            <a:avLst/>
          </a:prstGeom>
          <a:noFill/>
          <a:ln w="28575" algn="ctr">
            <a:solidFill>
              <a:srgbClr val="FF0000"/>
            </a:solidFill>
            <a:round/>
            <a:headEnd/>
            <a:tailEnd type="arrow" w="med" len="med"/>
          </a:ln>
        </p:spPr>
      </p:cxnSp>
    </p:spTree>
    <p:extLst>
      <p:ext uri="{BB962C8B-B14F-4D97-AF65-F5344CB8AC3E}">
        <p14:creationId xmlns:p14="http://schemas.microsoft.com/office/powerpoint/2010/main" xmlns="" val="3522976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2048256"/>
            <a:ext cx="9144000" cy="4194048"/>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182880" y="2170176"/>
            <a:ext cx="8961120" cy="3970318"/>
          </a:xfrm>
          <a:prstGeom prst="rect">
            <a:avLst/>
          </a:prstGeom>
          <a:noFill/>
        </p:spPr>
        <p:txBody>
          <a:bodyPr wrap="square" rtlCol="0">
            <a:spAutoFit/>
          </a:bodyPr>
          <a:lstStyle/>
          <a:p>
            <a:r>
              <a:rPr lang="ko-KR" altLang="en-US" sz="1400" dirty="0" smtClean="0">
                <a:latin typeface="Rix정고딕 L" pitchFamily="18" charset="-127"/>
                <a:ea typeface="Rix정고딕 L" pitchFamily="18" charset="-127"/>
              </a:rPr>
              <a:t>염증</a:t>
            </a:r>
            <a:r>
              <a:rPr lang="en-US" sz="1400" dirty="0" smtClean="0">
                <a:latin typeface="Rix정고딕 L" pitchFamily="18" charset="-127"/>
                <a:ea typeface="Rix정고딕 L" pitchFamily="18" charset="-127"/>
              </a:rPr>
              <a:t>(</a:t>
            </a:r>
            <a:r>
              <a:rPr lang="en-US" sz="1400" dirty="0" err="1" smtClean="0">
                <a:latin typeface="Rix정고딕 L" pitchFamily="18" charset="-127"/>
                <a:ea typeface="Rix정고딕 L" pitchFamily="18" charset="-127"/>
              </a:rPr>
              <a:t>infammation</a:t>
            </a:r>
            <a:r>
              <a:rPr lang="en-US" sz="1400" dirty="0" smtClean="0">
                <a:latin typeface="Rix정고딕 L" pitchFamily="18" charset="-127"/>
                <a:ea typeface="Rix정고딕 L" pitchFamily="18" charset="-127"/>
              </a:rPr>
              <a:t>)</a:t>
            </a:r>
            <a:r>
              <a:rPr lang="ko-KR" altLang="en-US" sz="1400" dirty="0" smtClean="0">
                <a:latin typeface="Rix정고딕 L" pitchFamily="18" charset="-127"/>
                <a:ea typeface="Rix정고딕 L" pitchFamily="18" charset="-127"/>
              </a:rPr>
              <a:t>이 감염 보다 더 넓은 의미입니다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즉</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염증이 꼭 감염을 의미하는 것은 아닙니다</a:t>
            </a:r>
            <a:r>
              <a:rPr lang="en-US" sz="1400" dirty="0" smtClean="0">
                <a:latin typeface="Rix정고딕 L" pitchFamily="18" charset="-127"/>
                <a:ea typeface="Rix정고딕 L" pitchFamily="18" charset="-127"/>
              </a:rPr>
              <a:t>.</a:t>
            </a:r>
            <a:br>
              <a:rPr lang="en-US" sz="1400" dirty="0" smtClean="0">
                <a:latin typeface="Rix정고딕 L" pitchFamily="18" charset="-127"/>
                <a:ea typeface="Rix정고딕 L" pitchFamily="18" charset="-127"/>
              </a:rPr>
            </a:br>
            <a:r>
              <a:rPr lang="ko-KR" altLang="en-US" sz="1400" dirty="0" smtClean="0">
                <a:latin typeface="Rix정고딕 L" pitchFamily="18" charset="-127"/>
                <a:ea typeface="Rix정고딕 L" pitchFamily="18" charset="-127"/>
              </a:rPr>
              <a:t>염증은 우리 몸의 면역반응의 일종입니다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피도 더 많이 모이고 백혈구도 모이고 여러가지 물질들도 나옵니다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이 과정에서 붉게 변하고 붇기도 하고 진물이 나기도 하고 통증도 생깁니다</a:t>
            </a:r>
            <a:r>
              <a:rPr lang="en-US" sz="1400" dirty="0" smtClean="0">
                <a:latin typeface="Rix정고딕 L" pitchFamily="18" charset="-127"/>
                <a:ea typeface="Rix정고딕 L" pitchFamily="18" charset="-127"/>
              </a:rPr>
              <a:t>.</a:t>
            </a:r>
            <a:br>
              <a:rPr lang="en-US" sz="1400" dirty="0" smtClean="0">
                <a:latin typeface="Rix정고딕 L" pitchFamily="18" charset="-127"/>
                <a:ea typeface="Rix정고딕 L" pitchFamily="18" charset="-127"/>
              </a:rPr>
            </a:br>
            <a:r>
              <a:rPr lang="ko-KR" altLang="en-US" sz="1400" dirty="0" smtClean="0">
                <a:latin typeface="Rix정고딕 L" pitchFamily="18" charset="-127"/>
                <a:ea typeface="Rix정고딕 L" pitchFamily="18" charset="-127"/>
              </a:rPr>
              <a:t>류마티즘과 같이 자가 면역질환은 우리 몸의 면역체계가 우리 몸을 적으로 인식해서 파괴하는 과정에서 생기는 염증입니다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퇴행성 관절염은 많이 쓰고 힘이 많이 가해져서 관절연골이 닳아서 뼈끼리 부딪히면서 염증반응이 생겨서 아픈 것이구요</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통풍은 요산이라는 우리 몸의 노폐물이 농도가 짙어져서 결정을 만들면 이 결정이 염증을 일으켜서 붇고 아픈 것입니다</a:t>
            </a:r>
            <a:r>
              <a:rPr lang="en-US" sz="1400" dirty="0" smtClean="0">
                <a:latin typeface="Rix정고딕 L" pitchFamily="18" charset="-127"/>
                <a:ea typeface="Rix정고딕 L" pitchFamily="18" charset="-127"/>
              </a:rPr>
              <a:t>.</a:t>
            </a:r>
          </a:p>
          <a:p>
            <a:r>
              <a:rPr lang="ko-KR" altLang="en-US" sz="1400" dirty="0" smtClean="0">
                <a:latin typeface="Rix정고딕 L" pitchFamily="18" charset="-127"/>
                <a:ea typeface="Rix정고딕 L" pitchFamily="18" charset="-127"/>
              </a:rPr>
              <a:t>감염</a:t>
            </a:r>
            <a:r>
              <a:rPr lang="en-US" sz="1400" dirty="0" smtClean="0">
                <a:latin typeface="Rix정고딕 L" pitchFamily="18" charset="-127"/>
                <a:ea typeface="Rix정고딕 L" pitchFamily="18" charset="-127"/>
              </a:rPr>
              <a:t>(infection)</a:t>
            </a:r>
            <a:r>
              <a:rPr lang="ko-KR" altLang="en-US" sz="1400" dirty="0" smtClean="0">
                <a:latin typeface="Rix정고딕 L" pitchFamily="18" charset="-127"/>
                <a:ea typeface="Rix정고딕 L" pitchFamily="18" charset="-127"/>
              </a:rPr>
              <a:t>은 반드시 바이러스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곰팡이</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세균등 병원성 미생물의 외부의 침입에 의해 생긴 염증을 말하므로 보다 좁은 의미입니다</a:t>
            </a:r>
            <a:r>
              <a:rPr lang="en-US" sz="1400" dirty="0" smtClean="0">
                <a:latin typeface="Rix정고딕 L" pitchFamily="18" charset="-127"/>
                <a:ea typeface="Rix정고딕 L" pitchFamily="18" charset="-127"/>
              </a:rPr>
              <a:t>.(</a:t>
            </a:r>
            <a:r>
              <a:rPr lang="ko-KR" altLang="en-US" sz="1400" dirty="0" smtClean="0">
                <a:latin typeface="Rix정고딕 L" pitchFamily="18" charset="-127"/>
                <a:ea typeface="Rix정고딕 L" pitchFamily="18" charset="-127"/>
              </a:rPr>
              <a:t>병원성이라고 지칭하는 것은 모든 세균이나 바이러스가 병을 일으키는 것이 아니기 때문에 병을 일으키는 원인이 될 수 있는 것만 말하는 것입니다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우리 몸의 피부에는 피부 상재균이 있는데도 아무런 문제를 일으키지않고 오히려 도움이 되기도 합니다</a:t>
            </a:r>
            <a:r>
              <a:rPr lang="en-US" sz="1400" dirty="0" smtClean="0">
                <a:latin typeface="Rix정고딕 L" pitchFamily="18" charset="-127"/>
                <a:ea typeface="Rix정고딕 L" pitchFamily="18" charset="-127"/>
              </a:rPr>
              <a:t>.)</a:t>
            </a:r>
          </a:p>
          <a:p>
            <a:r>
              <a:rPr lang="ko-KR" altLang="en-US" sz="1400" dirty="0" smtClean="0">
                <a:latin typeface="Rix정고딕 L" pitchFamily="18" charset="-127"/>
                <a:ea typeface="Rix정고딕 L" pitchFamily="18" charset="-127"/>
              </a:rPr>
              <a:t>이 외부의 적 침입을 막아내기 위한 우리 몸의 방어기능으로 염증 반응이 일어나는 것이 감염입니다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물론 감염이 되려면 병원성 미생물만의 존재로는 안됩니다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감염은 우리 몸에 병원성 미생물이 들어와서 염증반응을 일으켜야지만 성립이 되는 것이기 때문이죠</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쉬운 예로 세균이 득실대는 대변이 늘 접촉하고 있는 대장과 항문에 감염증상이 없는 이유죠</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화상이나 살짝 베인 상처에도 처음에는 단순한 염증이지만 병원균이 들어가면 감염으로 진행될 수 있습니다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피부는 매우 중요한 우리 몸의 방어막인데 화상이나 상처가 이 방어막을 손상시켜서 병원성 미생물의 침입에 약해지는 것입니다</a:t>
            </a:r>
            <a:r>
              <a:rPr lang="en-US" sz="1400" dirty="0" smtClean="0">
                <a:latin typeface="Rix정고딕 L" pitchFamily="18" charset="-127"/>
                <a:ea typeface="Rix정고딕 L" pitchFamily="18" charset="-127"/>
              </a:rPr>
              <a:t>. </a:t>
            </a:r>
            <a:r>
              <a:rPr lang="ko-KR" altLang="en-US" sz="1400" dirty="0" smtClean="0">
                <a:latin typeface="Rix정고딕 L" pitchFamily="18" charset="-127"/>
                <a:ea typeface="Rix정고딕 L" pitchFamily="18" charset="-127"/>
              </a:rPr>
              <a:t>그렇다고 모든 상처가 감염으로 진행되지 않는 것은 우리 몸이 면역등 자기 방어 기능을 추가로 작동시키기 때문입니다</a:t>
            </a:r>
            <a:r>
              <a:rPr lang="en-US" altLang="ko-KR" sz="1400" dirty="0" smtClean="0">
                <a:latin typeface="Rix정고딕 L" pitchFamily="18" charset="-127"/>
                <a:ea typeface="Rix정고딕 L" pitchFamily="18" charset="-127"/>
              </a:rPr>
              <a:t>.</a:t>
            </a:r>
            <a:r>
              <a:rPr lang="en-US" sz="1400" dirty="0" smtClean="0">
                <a:latin typeface="Rix정고딕 L" pitchFamily="18" charset="-127"/>
                <a:ea typeface="Rix정고딕 L" pitchFamily="18" charset="-127"/>
              </a:rPr>
              <a:t/>
            </a:r>
            <a:br>
              <a:rPr lang="en-US" sz="1400" dirty="0" smtClean="0">
                <a:latin typeface="Rix정고딕 L" pitchFamily="18" charset="-127"/>
                <a:ea typeface="Rix정고딕 L" pitchFamily="18" charset="-127"/>
              </a:rPr>
            </a:br>
            <a:r>
              <a:rPr lang="en-US" sz="1400" dirty="0" smtClean="0">
                <a:latin typeface="Rix정고딕 L" pitchFamily="18" charset="-127"/>
                <a:ea typeface="Rix정고딕 L" pitchFamily="18" charset="-127"/>
              </a:rPr>
              <a:t/>
            </a:r>
            <a:br>
              <a:rPr lang="en-US" sz="1400" dirty="0" smtClean="0">
                <a:latin typeface="Rix정고딕 L" pitchFamily="18" charset="-127"/>
                <a:ea typeface="Rix정고딕 L" pitchFamily="18" charset="-127"/>
              </a:rPr>
            </a:br>
            <a:r>
              <a:rPr lang="ko-KR" altLang="en-US" sz="1400" dirty="0" smtClean="0">
                <a:latin typeface="Rix정고딕 L" pitchFamily="18" charset="-127"/>
                <a:ea typeface="Rix정고딕 L" pitchFamily="18" charset="-127"/>
              </a:rPr>
              <a:t>감염 을 전염과  혼동 하면 안됨</a:t>
            </a:r>
            <a:endParaRPr lang="en-US" sz="1400" dirty="0">
              <a:latin typeface="Rix정고딕 L" pitchFamily="18" charset="-127"/>
              <a:ea typeface="Rix정고딕 L" pitchFamily="18" charset="-127"/>
            </a:endParaRPr>
          </a:p>
        </p:txBody>
      </p:sp>
      <p:pic>
        <p:nvPicPr>
          <p:cNvPr id="23554" name="Picture 2" descr="Image result for warning sign"/>
          <p:cNvPicPr>
            <a:picLocks noChangeAspect="1" noChangeArrowheads="1"/>
          </p:cNvPicPr>
          <p:nvPr/>
        </p:nvPicPr>
        <p:blipFill>
          <a:blip r:embed="rId2" cstate="print"/>
          <a:srcRect/>
          <a:stretch>
            <a:fillRect/>
          </a:stretch>
        </p:blipFill>
        <p:spPr bwMode="auto">
          <a:xfrm>
            <a:off x="806976" y="1048657"/>
            <a:ext cx="947511" cy="947511"/>
          </a:xfrm>
          <a:prstGeom prst="rect">
            <a:avLst/>
          </a:prstGeom>
          <a:noFill/>
        </p:spPr>
      </p:pic>
      <p:pic>
        <p:nvPicPr>
          <p:cNvPr id="9" name="Picture 2" descr="Image result for warning sign"/>
          <p:cNvPicPr>
            <a:picLocks noChangeAspect="1" noChangeArrowheads="1"/>
          </p:cNvPicPr>
          <p:nvPr/>
        </p:nvPicPr>
        <p:blipFill>
          <a:blip r:embed="rId2" cstate="print"/>
          <a:srcRect/>
          <a:stretch>
            <a:fillRect/>
          </a:stretch>
        </p:blipFill>
        <p:spPr bwMode="auto">
          <a:xfrm>
            <a:off x="7342759" y="1055914"/>
            <a:ext cx="947511" cy="947511"/>
          </a:xfrm>
          <a:prstGeom prst="rect">
            <a:avLst/>
          </a:prstGeom>
          <a:noFill/>
        </p:spPr>
      </p:pic>
      <p:sp>
        <p:nvSpPr>
          <p:cNvPr id="12" name="Rectangle 11"/>
          <p:cNvSpPr/>
          <p:nvPr/>
        </p:nvSpPr>
        <p:spPr>
          <a:xfrm>
            <a:off x="0" y="1121664"/>
            <a:ext cx="9144000" cy="707886"/>
          </a:xfrm>
          <a:prstGeom prst="rect">
            <a:avLst/>
          </a:prstGeom>
        </p:spPr>
        <p:txBody>
          <a:bodyPr wrap="square">
            <a:spAutoFit/>
          </a:bodyPr>
          <a:lstStyle/>
          <a:p>
            <a:pPr algn="ctr"/>
            <a:r>
              <a:rPr lang="en-US" sz="2000" dirty="0" smtClean="0">
                <a:latin typeface="Rix정고딕 L" pitchFamily="18" charset="-127"/>
                <a:ea typeface="Rix정고딕 L" pitchFamily="18" charset="-127"/>
              </a:rPr>
              <a:t>Infection (</a:t>
            </a:r>
            <a:r>
              <a:rPr lang="ko-KR" altLang="en-US" sz="2000" dirty="0" smtClean="0">
                <a:latin typeface="Rix정고딕 L" pitchFamily="18" charset="-127"/>
                <a:ea typeface="Rix정고딕 L" pitchFamily="18" charset="-127"/>
              </a:rPr>
              <a:t>인헥션</a:t>
            </a:r>
            <a:r>
              <a:rPr lang="en-US" altLang="ko-KR" sz="2000" dirty="0" smtClean="0">
                <a:latin typeface="Rix정고딕 L" pitchFamily="18" charset="-127"/>
                <a:ea typeface="Rix정고딕 L" pitchFamily="18" charset="-127"/>
              </a:rPr>
              <a:t>)  </a:t>
            </a:r>
            <a:r>
              <a:rPr lang="ko-KR" altLang="en-US" sz="2000" dirty="0" smtClean="0">
                <a:latin typeface="Rix정고딕 L" pitchFamily="18" charset="-127"/>
                <a:ea typeface="Rix정고딕 L" pitchFamily="18" charset="-127"/>
              </a:rPr>
              <a:t>과 </a:t>
            </a:r>
            <a:r>
              <a:rPr lang="en-US" altLang="ko-KR" sz="2000" dirty="0" smtClean="0">
                <a:latin typeface="Rix정고딕 L" pitchFamily="18" charset="-127"/>
                <a:ea typeface="Rix정고딕 L" pitchFamily="18" charset="-127"/>
              </a:rPr>
              <a:t>Inflammation (</a:t>
            </a:r>
            <a:r>
              <a:rPr lang="ko-KR" altLang="en-US" sz="2000" dirty="0" smtClean="0">
                <a:latin typeface="Rix정고딕 L" pitchFamily="18" charset="-127"/>
                <a:ea typeface="Rix정고딕 L" pitchFamily="18" charset="-127"/>
              </a:rPr>
              <a:t>염증</a:t>
            </a:r>
            <a:r>
              <a:rPr lang="en-US" altLang="ko-KR" sz="2000" dirty="0" smtClean="0">
                <a:latin typeface="Rix정고딕 L" pitchFamily="18" charset="-127"/>
                <a:ea typeface="Rix정고딕 L" pitchFamily="18" charset="-127"/>
              </a:rPr>
              <a:t>)</a:t>
            </a:r>
            <a:br>
              <a:rPr lang="en-US" altLang="ko-KR" sz="2000" dirty="0" smtClean="0">
                <a:latin typeface="Rix정고딕 L" pitchFamily="18" charset="-127"/>
                <a:ea typeface="Rix정고딕 L" pitchFamily="18" charset="-127"/>
              </a:rPr>
            </a:br>
            <a:r>
              <a:rPr lang="ko-KR" altLang="en-US" sz="2000" b="1" dirty="0" smtClean="0">
                <a:latin typeface="Rix정고딕 L" pitchFamily="18" charset="-127"/>
                <a:ea typeface="Rix정고딕 L" pitchFamily="18" charset="-127"/>
              </a:rPr>
              <a:t>염증</a:t>
            </a:r>
            <a:r>
              <a:rPr lang="en-US" sz="2000" b="1" dirty="0" smtClean="0">
                <a:latin typeface="Rix정고딕 L" pitchFamily="18" charset="-127"/>
                <a:ea typeface="Rix정고딕 L" pitchFamily="18" charset="-127"/>
              </a:rPr>
              <a:t>(inflammation)</a:t>
            </a:r>
            <a:r>
              <a:rPr lang="ko-KR" altLang="en-US" sz="2000" b="1" dirty="0" smtClean="0">
                <a:latin typeface="Rix정고딕 L" pitchFamily="18" charset="-127"/>
                <a:ea typeface="Rix정고딕 L" pitchFamily="18" charset="-127"/>
              </a:rPr>
              <a:t>과 감염</a:t>
            </a:r>
            <a:r>
              <a:rPr lang="en-US" sz="2000" b="1" dirty="0" smtClean="0">
                <a:latin typeface="Rix정고딕 L" pitchFamily="18" charset="-127"/>
                <a:ea typeface="Rix정고딕 L" pitchFamily="18" charset="-127"/>
              </a:rPr>
              <a:t>(infection)</a:t>
            </a:r>
            <a:r>
              <a:rPr lang="ko-KR" altLang="en-US" sz="2000" b="1" dirty="0" smtClean="0">
                <a:latin typeface="Rix정고딕 L" pitchFamily="18" charset="-127"/>
                <a:ea typeface="Rix정고딕 L" pitchFamily="18" charset="-127"/>
              </a:rPr>
              <a:t>의 차이</a:t>
            </a:r>
            <a:endParaRPr lang="en-US" altLang="ko-KR" sz="2000" b="1" dirty="0" smtClean="0">
              <a:latin typeface="Rix정고딕 L" pitchFamily="18" charset="-127"/>
              <a:ea typeface="Rix정고딕 L" pitchFamily="18" charset="-127"/>
            </a:endParaRPr>
          </a:p>
        </p:txBody>
      </p:sp>
      <p:pic>
        <p:nvPicPr>
          <p:cNvPr id="10"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0" y="1932647"/>
            <a:ext cx="8694057" cy="1901546"/>
          </a:xfrm>
          <a:prstGeom prst="rect">
            <a:avLst/>
          </a:prstGeom>
          <a:noFill/>
        </p:spPr>
        <p:txBody>
          <a:bodyPr wrap="square" rtlCol="0">
            <a:spAutoFit/>
          </a:bodyPr>
          <a:lstStyle/>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Is the following statement True or False?</a:t>
            </a:r>
            <a:br>
              <a:rPr lang="en-US" sz="2200" dirty="0" smtClean="0">
                <a:solidFill>
                  <a:srgbClr val="000000"/>
                </a:solidFill>
                <a:latin typeface="Adobe 고딕 Std B" pitchFamily="34" charset="-127"/>
                <a:ea typeface="Adobe 고딕 Std B" pitchFamily="34" charset="-127"/>
              </a:rPr>
            </a:br>
            <a:endParaRPr lang="en-US" sz="2200" dirty="0" smtClean="0">
              <a:solidFill>
                <a:srgbClr val="000000"/>
              </a:solidFill>
              <a:latin typeface="Adobe 고딕 Std B" pitchFamily="34" charset="-127"/>
              <a:ea typeface="Adobe 고딕 Std B" pitchFamily="34" charset="-127"/>
            </a:endParaRPr>
          </a:p>
          <a:p>
            <a:pPr marL="279400" indent="-279400">
              <a:lnSpc>
                <a:spcPct val="90000"/>
              </a:lnSpc>
              <a:spcBef>
                <a:spcPts val="1650"/>
              </a:spcBef>
              <a:buClrTx/>
              <a:buSz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736600" lvl="1" indent="-279400">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Microbes that cause illness are called pathogens.</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a:t>
            </a:r>
            <a:r>
              <a:rPr lang="ko-KR" altLang="en-US" sz="2200" dirty="0" smtClean="0">
                <a:solidFill>
                  <a:srgbClr val="000000"/>
                </a:solidFill>
                <a:latin typeface="Adobe 고딕 Std B" pitchFamily="34" charset="-127"/>
                <a:ea typeface="Adobe 고딕 Std B" pitchFamily="34" charset="-127"/>
              </a:rPr>
              <a:t>질병을 일으키는 균을  병원성 균 이라고 한다 </a:t>
            </a:r>
            <a:r>
              <a:rPr lang="en-US" altLang="ko-KR" sz="2200" dirty="0" smtClean="0">
                <a:solidFill>
                  <a:srgbClr val="000000"/>
                </a:solidFill>
                <a:latin typeface="Adobe 고딕 Std B" pitchFamily="34" charset="-127"/>
                <a:ea typeface="Adobe 고딕 Std B" pitchFamily="34" charset="-127"/>
              </a:rPr>
              <a:t>)</a:t>
            </a:r>
            <a:endParaRPr lang="en-US" sz="2200" dirty="0">
              <a:solidFill>
                <a:srgbClr val="000000"/>
              </a:solidFill>
              <a:latin typeface="Adobe 고딕 Std B" pitchFamily="34" charset="-127"/>
              <a:ea typeface="Adobe 고딕 Std B" pitchFamily="34" charset="-127"/>
            </a:endParaRPr>
          </a:p>
        </p:txBody>
      </p:sp>
      <p:sp>
        <p:nvSpPr>
          <p:cNvPr id="10" name="TextBox 9"/>
          <p:cNvSpPr txBox="1"/>
          <p:nvPr/>
        </p:nvSpPr>
        <p:spPr>
          <a:xfrm>
            <a:off x="541104" y="1150417"/>
            <a:ext cx="3805850"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0" y="1932647"/>
            <a:ext cx="8694057" cy="3270639"/>
          </a:xfrm>
          <a:prstGeom prst="rect">
            <a:avLst/>
          </a:prstGeom>
          <a:noFill/>
        </p:spPr>
        <p:txBody>
          <a:bodyPr wrap="square" rtlCol="0">
            <a:spAutoFit/>
          </a:bodyPr>
          <a:lstStyle/>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True</a:t>
            </a:r>
            <a:br>
              <a:rPr lang="en-US" sz="2200" dirty="0" smtClean="0">
                <a:solidFill>
                  <a:srgbClr val="000000"/>
                </a:solidFill>
                <a:latin typeface="Adobe 고딕 Std B" pitchFamily="34" charset="-127"/>
                <a:ea typeface="Adobe 고딕 Std B" pitchFamily="34" charset="-127"/>
              </a:rPr>
            </a:br>
            <a:endParaRPr lang="en-US" sz="2200" dirty="0" smtClean="0">
              <a:solidFill>
                <a:srgbClr val="000000"/>
              </a:solidFill>
              <a:latin typeface="Adobe 고딕 Std B" pitchFamily="34" charset="-127"/>
              <a:ea typeface="Adobe 고딕 Std B" pitchFamily="34" charset="-127"/>
            </a:endParaRPr>
          </a:p>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Rationale: Pathogens are microbes that cause illness.</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Page – 221</a:t>
            </a:r>
            <a:br>
              <a:rPr lang="en-US" sz="2200" dirty="0" smtClean="0">
                <a:solidFill>
                  <a:srgbClr val="000000"/>
                </a:solidFill>
                <a:latin typeface="Adobe 고딕 Std B" pitchFamily="34" charset="-127"/>
                <a:ea typeface="Adobe 고딕 Std B" pitchFamily="34" charset="-127"/>
              </a:rPr>
            </a:br>
            <a:r>
              <a:rPr lang="en-US" sz="2200" dirty="0" err="1" smtClean="0">
                <a:solidFill>
                  <a:srgbClr val="000000"/>
                </a:solidFill>
                <a:latin typeface="Adobe 고딕 Std B" pitchFamily="34" charset="-127"/>
                <a:ea typeface="Adobe 고딕 Std B" pitchFamily="34" charset="-127"/>
              </a:rPr>
              <a:t>Helminths</a:t>
            </a:r>
            <a:r>
              <a:rPr lang="en-US" sz="2200" dirty="0" smtClean="0">
                <a:solidFill>
                  <a:srgbClr val="000000"/>
                </a:solidFill>
                <a:latin typeface="Adobe 고딕 Std B" pitchFamily="34" charset="-127"/>
                <a:ea typeface="Adobe 고딕 Std B" pitchFamily="34" charset="-127"/>
              </a:rPr>
              <a:t> -  </a:t>
            </a:r>
            <a:r>
              <a:rPr lang="ko-KR" altLang="en-US" sz="2200" dirty="0" smtClean="0">
                <a:solidFill>
                  <a:srgbClr val="000000"/>
                </a:solidFill>
                <a:latin typeface="Adobe 고딕 Std B" pitchFamily="34" charset="-127"/>
                <a:ea typeface="Adobe 고딕 Std B" pitchFamily="34" charset="-127"/>
              </a:rPr>
              <a:t>회충과 같은 가늘고 긴 연충</a:t>
            </a:r>
            <a:r>
              <a:rPr lang="en-US" altLang="ko-KR" sz="2200" dirty="0" smtClean="0">
                <a:solidFill>
                  <a:srgbClr val="000000"/>
                </a:solidFill>
                <a:latin typeface="Adobe 고딕 Std B" pitchFamily="34" charset="-127"/>
                <a:ea typeface="Adobe 고딕 Std B" pitchFamily="34" charset="-127"/>
              </a:rPr>
              <a:t/>
            </a:r>
            <a:br>
              <a:rPr lang="en-US" altLang="ko-KR" sz="2200" dirty="0" smtClean="0">
                <a:solidFill>
                  <a:srgbClr val="000000"/>
                </a:solidFill>
                <a:latin typeface="Adobe 고딕 Std B" pitchFamily="34" charset="-127"/>
                <a:ea typeface="Adobe 고딕 Std B" pitchFamily="34" charset="-127"/>
              </a:rPr>
            </a:br>
            <a:r>
              <a:rPr lang="en-US" altLang="ko-KR" sz="2200" dirty="0" smtClean="0">
                <a:solidFill>
                  <a:srgbClr val="000000"/>
                </a:solidFill>
                <a:latin typeface="Adobe 고딕 Std B" pitchFamily="34" charset="-127"/>
                <a:ea typeface="Adobe 고딕 Std B" pitchFamily="34" charset="-127"/>
              </a:rPr>
              <a:t>Protozoa – </a:t>
            </a:r>
            <a:r>
              <a:rPr lang="ko-KR" altLang="en-US" sz="2200" dirty="0" smtClean="0">
                <a:solidFill>
                  <a:srgbClr val="000000"/>
                </a:solidFill>
                <a:latin typeface="Adobe 고딕 Std B" pitchFamily="34" charset="-127"/>
                <a:ea typeface="Adobe 고딕 Std B" pitchFamily="34" charset="-127"/>
              </a:rPr>
              <a:t>아메바 와 같은 원충</a:t>
            </a:r>
            <a:endParaRPr lang="en-US" sz="2200" dirty="0">
              <a:solidFill>
                <a:srgbClr val="000000"/>
              </a:solidFill>
              <a:latin typeface="Adobe 고딕 Std B" pitchFamily="34" charset="-127"/>
              <a:ea typeface="Adobe 고딕 Std B" pitchFamily="34" charset="-127"/>
            </a:endParaRPr>
          </a:p>
        </p:txBody>
      </p:sp>
      <p:sp>
        <p:nvSpPr>
          <p:cNvPr id="10" name="TextBox 9"/>
          <p:cNvSpPr txBox="1"/>
          <p:nvPr/>
        </p:nvSpPr>
        <p:spPr>
          <a:xfrm>
            <a:off x="541104" y="1150417"/>
            <a:ext cx="3506088"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 Answer</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402866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The Immune System</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7876032" cy="3107517"/>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 </a:t>
            </a:r>
            <a:r>
              <a:rPr lang="en-US" sz="2400" dirty="0" smtClean="0">
                <a:solidFill>
                  <a:srgbClr val="000000"/>
                </a:solidFill>
                <a:latin typeface="Adobe 고딕 Std B" pitchFamily="34" charset="-127"/>
                <a:ea typeface="Adobe 고딕 Std B" pitchFamily="34" charset="-127"/>
              </a:rPr>
              <a:t>The body</a:t>
            </a:r>
            <a:r>
              <a:rPr lang="en-US" sz="2400" dirty="0" smtClean="0">
                <a:solidFill>
                  <a:srgbClr val="000000"/>
                </a:solidFill>
                <a:ea typeface="Adobe 고딕 Std B" pitchFamily="34" charset="-127"/>
              </a:rPr>
              <a:t>’</a:t>
            </a:r>
            <a:r>
              <a:rPr lang="en-US" sz="2400" dirty="0" smtClean="0">
                <a:solidFill>
                  <a:srgbClr val="000000"/>
                </a:solidFill>
                <a:latin typeface="Adobe 고딕 Std B" pitchFamily="34" charset="-127"/>
                <a:ea typeface="Adobe 고딕 Std B" pitchFamily="34" charset="-127"/>
              </a:rPr>
              <a:t>s defenses against pathogens </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800" b="1" u="sng" dirty="0" smtClean="0">
                <a:solidFill>
                  <a:schemeClr val="accent2">
                    <a:lumMod val="75000"/>
                  </a:schemeClr>
                </a:solidFill>
                <a:latin typeface="Adobe 고딕 Std B" pitchFamily="34" charset="-127"/>
                <a:ea typeface="Adobe 고딕 Std B" pitchFamily="34" charset="-127"/>
              </a:rPr>
              <a:t>1. Nonspecific defense:</a:t>
            </a:r>
          </a:p>
          <a:p>
            <a:pPr lvl="2">
              <a:lnSpc>
                <a:spcPct val="90000"/>
              </a:lnSpc>
              <a:spcBef>
                <a:spcPts val="1650"/>
              </a:spcBef>
              <a:buClr>
                <a:srgbClr val="CC9900"/>
              </a:buCl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Help to protect us from all infections</a:t>
            </a:r>
          </a:p>
          <a:p>
            <a:pPr lvl="1">
              <a:lnSpc>
                <a:spcPct val="90000"/>
              </a:lnSpc>
              <a:spcBef>
                <a:spcPts val="1650"/>
              </a:spcBef>
              <a:buClr>
                <a:srgbClr val="CC9900"/>
              </a:buCl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800" b="1" u="sng" dirty="0" smtClean="0">
                <a:solidFill>
                  <a:schemeClr val="accent2">
                    <a:lumMod val="75000"/>
                  </a:schemeClr>
                </a:solidFill>
                <a:latin typeface="Adobe 고딕 Std B" pitchFamily="34" charset="-127"/>
                <a:ea typeface="Adobe 고딕 Std B" pitchFamily="34" charset="-127"/>
              </a:rPr>
              <a:t>2. Specific defense:</a:t>
            </a:r>
            <a:endParaRPr lang="en-US" sz="2800" dirty="0" smtClean="0">
              <a:solidFill>
                <a:srgbClr val="000000"/>
              </a:solidFill>
              <a:latin typeface="Adobe 고딕 Std B" pitchFamily="34" charset="-127"/>
              <a:ea typeface="Adobe 고딕 Std B" pitchFamily="34" charset="-127"/>
            </a:endParaRPr>
          </a:p>
          <a:p>
            <a:pPr lvl="2">
              <a:lnSpc>
                <a:spcPct val="90000"/>
              </a:lnSpc>
              <a:spcBef>
                <a:spcPts val="1650"/>
              </a:spcBef>
              <a:buClr>
                <a:srgbClr val="CC9900"/>
              </a:buCl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Help to protect us only from certain infections</a:t>
            </a:r>
            <a:endParaRPr lang="en-US" sz="2400" dirty="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6894836"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1. Nonspecific Defense Mechanisms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7876032" cy="3329116"/>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 Healthy </a:t>
            </a:r>
            <a:r>
              <a:rPr lang="en-US" sz="2400" dirty="0" smtClean="0">
                <a:solidFill>
                  <a:schemeClr val="accent2">
                    <a:lumMod val="75000"/>
                  </a:schemeClr>
                </a:solidFill>
                <a:latin typeface="Adobe 고딕 Std B" pitchFamily="34" charset="-127"/>
                <a:ea typeface="Adobe 고딕 Std B" pitchFamily="34" charset="-127"/>
              </a:rPr>
              <a:t>skin:</a:t>
            </a:r>
          </a:p>
          <a:p>
            <a:pPr marL="798513" lvl="1" indent="-341313">
              <a:lnSpc>
                <a:spcPct val="90000"/>
              </a:lnSpc>
              <a:spcBef>
                <a:spcPts val="1650"/>
              </a:spcBef>
              <a:buClr>
                <a:srgbClr val="CC9900"/>
              </a:buCl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Clean, dry skin without cuts, scrapes, or wounds</a:t>
            </a:r>
          </a:p>
          <a:p>
            <a:pPr marL="798513" lvl="1"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400" dirty="0" smtClean="0">
              <a:solidFill>
                <a:schemeClr val="accent2">
                  <a:lumMod val="75000"/>
                </a:schemeClr>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Healthy </a:t>
            </a:r>
            <a:r>
              <a:rPr lang="en-US" sz="2400" b="1" dirty="0" smtClean="0">
                <a:solidFill>
                  <a:schemeClr val="accent2">
                    <a:lumMod val="75000"/>
                  </a:schemeClr>
                </a:solidFill>
                <a:latin typeface="Adobe 고딕 Std B" pitchFamily="34" charset="-127"/>
                <a:ea typeface="Adobe 고딕 Std B" pitchFamily="34" charset="-127"/>
              </a:rPr>
              <a:t>mucous membranes(</a:t>
            </a:r>
            <a:r>
              <a:rPr lang="ko-KR" altLang="en-US" sz="2400" b="1" dirty="0" smtClean="0">
                <a:solidFill>
                  <a:schemeClr val="accent2">
                    <a:lumMod val="75000"/>
                  </a:schemeClr>
                </a:solidFill>
                <a:latin typeface="Adobe 고딕 Std B" pitchFamily="34" charset="-127"/>
                <a:ea typeface="Adobe 고딕 Std B" pitchFamily="34" charset="-127"/>
              </a:rPr>
              <a:t>점막</a:t>
            </a:r>
            <a:r>
              <a:rPr lang="en-US" altLang="ko-KR" sz="2400" b="1" dirty="0" smtClean="0">
                <a:solidFill>
                  <a:schemeClr val="accent2">
                    <a:lumMod val="75000"/>
                  </a:schemeClr>
                </a:solidFill>
                <a:latin typeface="Adobe 고딕 Std B" pitchFamily="34" charset="-127"/>
                <a:ea typeface="Adobe 고딕 Std B" pitchFamily="34" charset="-127"/>
              </a:rPr>
              <a:t>)</a:t>
            </a:r>
            <a:r>
              <a:rPr lang="en-US" sz="2400" b="1" dirty="0" smtClean="0">
                <a:solidFill>
                  <a:schemeClr val="accent2">
                    <a:lumMod val="75000"/>
                  </a:schemeClr>
                </a:solidFill>
                <a:latin typeface="Adobe 고딕 Std B" pitchFamily="34" charset="-127"/>
                <a:ea typeface="Adobe 고딕 Std B" pitchFamily="34" charset="-127"/>
              </a:rPr>
              <a:t>:</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dirty="0" smtClean="0">
                <a:solidFill>
                  <a:srgbClr val="000000"/>
                </a:solidFill>
                <a:latin typeface="Adobe 고딕 Std B" pitchFamily="34" charset="-127"/>
                <a:ea typeface="Adobe 고딕 Std B" pitchFamily="34" charset="-127"/>
              </a:rPr>
              <a:t>The sticky mucus they secrete traps and destroys pathogens.</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8210902"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1. Nonspecific Defense Mechanisms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7876032" cy="3304494"/>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smtClean="0">
                <a:solidFill>
                  <a:schemeClr val="accent2">
                    <a:lumMod val="75000"/>
                  </a:schemeClr>
                </a:solidFill>
                <a:latin typeface="Adobe 고딕 Std B" pitchFamily="34" charset="-127"/>
                <a:ea typeface="Adobe 고딕 Std B" pitchFamily="34" charset="-127"/>
              </a:rPr>
              <a:t>In an infection:</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Blood vessels around the site of infection dilate,         allowing more blood to flow to the area.</a:t>
            </a:r>
          </a:p>
          <a:p>
            <a:pPr marL="279400" indent="-279400">
              <a:lnSpc>
                <a:spcPct val="80000"/>
              </a:lnSpc>
              <a:spcBef>
                <a:spcPts val="1650"/>
              </a:spcBef>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White blood cells destroy pathogens that invade the body.</a:t>
            </a:r>
          </a:p>
          <a:p>
            <a:pPr lvl="3">
              <a:lnSpc>
                <a:spcPct val="80000"/>
              </a:lnSpc>
              <a:spcBef>
                <a:spcPts val="1650"/>
              </a:spcBef>
              <a:buClr>
                <a:srgbClr val="CC9900"/>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latin typeface="Adobe 고딕 Std B" pitchFamily="34" charset="-127"/>
                <a:ea typeface="Adobe 고딕 Std B" pitchFamily="34" charset="-127"/>
              </a:rPr>
              <a:t>Figure 10-1</a:t>
            </a:r>
            <a:r>
              <a:rPr lang="en-US" sz="2200" dirty="0" smtClean="0">
                <a:solidFill>
                  <a:srgbClr val="000000"/>
                </a:solidFill>
                <a:latin typeface="Adobe 고딕 Std B" pitchFamily="34" charset="-127"/>
                <a:ea typeface="Adobe 고딕 Std B" pitchFamily="34" charset="-127"/>
              </a:rPr>
              <a:t>.</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8210902"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1. Nonspecific Defense Mechanisms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7876032" cy="3744102"/>
          </a:xfrm>
          <a:prstGeom prst="rect">
            <a:avLst/>
          </a:prstGeom>
          <a:noFill/>
        </p:spPr>
        <p:txBody>
          <a:bodyPr wrap="square" rtlCol="0">
            <a:spAutoFit/>
          </a:bodyPr>
          <a:lstStyle/>
          <a:p>
            <a:pPr marL="0" lvl="1">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200" dirty="0" smtClean="0">
                <a:solidFill>
                  <a:srgbClr val="000000"/>
                </a:solidFill>
                <a:latin typeface="Adobe 고딕 Std B" pitchFamily="34" charset="-127"/>
                <a:ea typeface="Adobe 고딕 Std B" pitchFamily="34" charset="-127"/>
              </a:rPr>
              <a:t> The person develops a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fever</a:t>
            </a:r>
            <a:r>
              <a:rPr lang="en-US" sz="2200" dirty="0" smtClean="0">
                <a:solidFill>
                  <a:srgbClr val="000000"/>
                </a:solidFill>
                <a:latin typeface="Adobe 고딕 Std B" pitchFamily="34" charset="-127"/>
                <a:ea typeface="Adobe 고딕 Std B" pitchFamily="34" charset="-127"/>
              </a:rPr>
              <a:t> causing the pathogens to die in the hot environment.</a:t>
            </a:r>
          </a:p>
          <a:p>
            <a:pPr lvl="2">
              <a:lnSpc>
                <a:spcPct val="80000"/>
              </a:lnSpc>
              <a:spcBef>
                <a:spcPts val="1650"/>
              </a:spcBef>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400" b="1" dirty="0" smtClean="0">
                <a:solidFill>
                  <a:srgbClr val="000000"/>
                </a:solidFill>
                <a:latin typeface="Adobe 고딕 Std B" pitchFamily="34" charset="-127"/>
                <a:ea typeface="Adobe 고딕 Std B" pitchFamily="34" charset="-127"/>
              </a:rPr>
              <a:t> </a:t>
            </a:r>
            <a:r>
              <a:rPr lang="en-US" sz="2400" b="1" dirty="0" smtClean="0">
                <a:solidFill>
                  <a:srgbClr val="FF0000"/>
                </a:solidFill>
                <a:latin typeface="Adobe 고딕 Std B" pitchFamily="34" charset="-127"/>
                <a:ea typeface="Adobe 고딕 Std B" pitchFamily="34" charset="-127"/>
              </a:rPr>
              <a:t>Signs and symptoms(</a:t>
            </a:r>
            <a:r>
              <a:rPr lang="ko-KR" altLang="en-US" sz="2400" b="1" dirty="0" smtClean="0">
                <a:solidFill>
                  <a:srgbClr val="FF0000"/>
                </a:solidFill>
                <a:latin typeface="Adobe 고딕 Std B" pitchFamily="34" charset="-127"/>
                <a:ea typeface="Adobe 고딕 Std B" pitchFamily="34" charset="-127"/>
              </a:rPr>
              <a:t>증상</a:t>
            </a:r>
            <a:r>
              <a:rPr lang="en-US" altLang="ko-KR" sz="2400" b="1" dirty="0" smtClean="0">
                <a:solidFill>
                  <a:srgbClr val="FF0000"/>
                </a:solidFill>
                <a:latin typeface="Adobe 고딕 Std B" pitchFamily="34" charset="-127"/>
                <a:ea typeface="Adobe 고딕 Std B" pitchFamily="34" charset="-127"/>
              </a:rPr>
              <a:t>)</a:t>
            </a:r>
            <a:r>
              <a:rPr lang="en-US" sz="2400" b="1" dirty="0" smtClean="0">
                <a:solidFill>
                  <a:srgbClr val="FF0000"/>
                </a:solidFill>
                <a:latin typeface="Adobe 고딕 Std B" pitchFamily="34" charset="-127"/>
                <a:ea typeface="Adobe 고딕 Std B" pitchFamily="34" charset="-127"/>
              </a:rPr>
              <a:t> of an infection:</a:t>
            </a:r>
          </a:p>
          <a:p>
            <a:pPr lvl="3">
              <a:lnSpc>
                <a:spcPct val="90000"/>
              </a:lnSpc>
              <a:spcBef>
                <a:spcPts val="1650"/>
              </a:spcBef>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200" b="1" dirty="0" smtClean="0">
                <a:solidFill>
                  <a:srgbClr val="FF0000"/>
                </a:solidFill>
                <a:latin typeface="Adobe 고딕 Std B" pitchFamily="34" charset="-127"/>
                <a:ea typeface="Adobe 고딕 Std B" pitchFamily="34" charset="-127"/>
              </a:rPr>
              <a:t>Redness</a:t>
            </a:r>
          </a:p>
          <a:p>
            <a:pPr lvl="3">
              <a:lnSpc>
                <a:spcPct val="90000"/>
              </a:lnSpc>
              <a:spcBef>
                <a:spcPts val="1650"/>
              </a:spcBef>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200" b="1" dirty="0" smtClean="0">
                <a:solidFill>
                  <a:srgbClr val="FF0000"/>
                </a:solidFill>
                <a:latin typeface="Adobe 고딕 Std B" pitchFamily="34" charset="-127"/>
                <a:ea typeface="Adobe 고딕 Std B" pitchFamily="34" charset="-127"/>
              </a:rPr>
              <a:t>Warmth</a:t>
            </a:r>
          </a:p>
          <a:p>
            <a:pPr lvl="3">
              <a:lnSpc>
                <a:spcPct val="90000"/>
              </a:lnSpc>
              <a:spcBef>
                <a:spcPts val="1650"/>
              </a:spcBef>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200" b="1" dirty="0" smtClean="0">
                <a:solidFill>
                  <a:srgbClr val="FF0000"/>
                </a:solidFill>
                <a:latin typeface="Adobe 고딕 Std B" pitchFamily="34" charset="-127"/>
                <a:ea typeface="Adobe 고딕 Std B" pitchFamily="34" charset="-127"/>
              </a:rPr>
              <a:t>Pain</a:t>
            </a:r>
          </a:p>
          <a:p>
            <a:pPr lvl="3">
              <a:lnSpc>
                <a:spcPct val="90000"/>
              </a:lnSpc>
              <a:spcBef>
                <a:spcPts val="1650"/>
              </a:spcBef>
              <a:buClr>
                <a:srgbClr val="CC9900"/>
              </a:buClr>
              <a:buFont typeface="Verdana" pitchFamily="34" charset="0"/>
              <a:buChar char="•"/>
              <a:tabLst>
                <a:tab pos="50800" algn="l"/>
                <a:tab pos="965200" algn="l"/>
                <a:tab pos="1879600" algn="l"/>
                <a:tab pos="2794000" algn="l"/>
                <a:tab pos="3708400" algn="l"/>
                <a:tab pos="4622800" algn="l"/>
                <a:tab pos="5537200" algn="l"/>
                <a:tab pos="6451600" algn="l"/>
                <a:tab pos="7366000" algn="l"/>
                <a:tab pos="8280400" algn="l"/>
                <a:tab pos="9194800" algn="l"/>
              </a:tabLst>
            </a:pPr>
            <a:r>
              <a:rPr lang="en-US" sz="2200" b="1" dirty="0" smtClean="0">
                <a:solidFill>
                  <a:srgbClr val="FF0000"/>
                </a:solidFill>
                <a:latin typeface="Adobe 고딕 Std B" pitchFamily="34" charset="-127"/>
                <a:ea typeface="Adobe 고딕 Std B" pitchFamily="34" charset="-127"/>
              </a:rPr>
              <a:t>Swelling</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제목 17"/>
          <p:cNvSpPr>
            <a:spLocks noGrp="1"/>
          </p:cNvSpPr>
          <p:nvPr>
            <p:ph type="title"/>
          </p:nvPr>
        </p:nvSpPr>
        <p:spPr>
          <a:xfrm>
            <a:off x="391278" y="261322"/>
            <a:ext cx="7022216" cy="676596"/>
          </a:xfrm>
        </p:spPr>
        <p:txBody>
          <a:bodyPr>
            <a:normAutofit/>
          </a:bodyPr>
          <a:lstStyle/>
          <a:p>
            <a:pPr lvl="0">
              <a:defRPr/>
            </a:pPr>
            <a:r>
              <a:rPr lang="en-US" altLang="ko-KR" sz="4000" dirty="0" smtClean="0">
                <a:latin typeface="Adobe 고딕 Std B" pitchFamily="34" charset="-127"/>
                <a:ea typeface="Adobe 고딕 Std B" pitchFamily="34" charset="-127"/>
              </a:rPr>
              <a:t>Defenses Against Infection</a:t>
            </a:r>
            <a:endParaRPr lang="ko-KR" altLang="en-US" sz="4000" dirty="0">
              <a:latin typeface="Adobe 고딕 Std B" pitchFamily="34" charset="-127"/>
              <a:ea typeface="Adobe 고딕 Std B" pitchFamily="34" charset="-127"/>
            </a:endParaRPr>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774531"/>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73152" y="2419746"/>
            <a:ext cx="8912352" cy="3647152"/>
          </a:xfrm>
          <a:prstGeom prst="rect">
            <a:avLst/>
          </a:prstGeom>
          <a:noFill/>
        </p:spPr>
        <p:txBody>
          <a:bodyPr wrap="square" rtlCol="0">
            <a:spAutoFit/>
          </a:bodyPr>
          <a:lstStyle/>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smtClean="0">
                <a:solidFill>
                  <a:srgbClr val="000000"/>
                </a:solidFill>
                <a:latin typeface="Adobe 고딕 Std B" pitchFamily="34" charset="-127"/>
                <a:ea typeface="Adobe 고딕 Std B" pitchFamily="34" charset="-127"/>
              </a:rPr>
              <a:t> The </a:t>
            </a:r>
            <a:r>
              <a:rPr lang="en-US" sz="2100" b="1" dirty="0" smtClean="0">
                <a:solidFill>
                  <a:srgbClr val="000000"/>
                </a:solidFill>
                <a:latin typeface="Adobe 고딕 Std B" pitchFamily="34" charset="-127"/>
                <a:ea typeface="Adobe 고딕 Std B" pitchFamily="34" charset="-127"/>
              </a:rPr>
              <a:t>defense mechanisms (</a:t>
            </a:r>
            <a:r>
              <a:rPr lang="ko-KR" altLang="en-US" sz="2100" b="1" dirty="0" smtClean="0">
                <a:solidFill>
                  <a:srgbClr val="000000"/>
                </a:solidFill>
                <a:latin typeface="Adobe 고딕 Std B" pitchFamily="34" charset="-127"/>
                <a:ea typeface="Adobe 고딕 Std B" pitchFamily="34" charset="-127"/>
              </a:rPr>
              <a:t>방어기전</a:t>
            </a:r>
            <a:r>
              <a:rPr lang="en-US" altLang="ko-KR" sz="2100" b="1" dirty="0" smtClean="0">
                <a:solidFill>
                  <a:srgbClr val="000000"/>
                </a:solidFill>
                <a:latin typeface="Adobe 고딕 Std B" pitchFamily="34" charset="-127"/>
                <a:ea typeface="Adobe 고딕 Std B" pitchFamily="34" charset="-127"/>
              </a:rPr>
              <a:t>)</a:t>
            </a:r>
            <a:r>
              <a:rPr lang="en-US" sz="2100" dirty="0" smtClean="0">
                <a:solidFill>
                  <a:srgbClr val="000000"/>
                </a:solidFill>
                <a:latin typeface="Adobe 고딕 Std B" pitchFamily="34" charset="-127"/>
                <a:ea typeface="Adobe 고딕 Std B" pitchFamily="34" charset="-127"/>
              </a:rPr>
              <a:t>the body uses to fight                 infection :</a:t>
            </a:r>
            <a:br>
              <a:rPr lang="en-US" sz="2100" dirty="0" smtClean="0">
                <a:solidFill>
                  <a:srgbClr val="000000"/>
                </a:solidFill>
                <a:latin typeface="Adobe 고딕 Std B" pitchFamily="34" charset="-127"/>
                <a:ea typeface="Adobe 고딕 Std B" pitchFamily="34" charset="-127"/>
              </a:rPr>
            </a:br>
            <a:endParaRPr lang="en-US" sz="2100" dirty="0" smtClean="0">
              <a:solidFill>
                <a:srgbClr val="000000"/>
              </a:solidFill>
              <a:latin typeface="Adobe 고딕 Std B" pitchFamily="34" charset="-127"/>
              <a:ea typeface="Adobe 고딕 Std B" pitchFamily="34" charset="-127"/>
            </a:endParaRPr>
          </a:p>
          <a:p>
            <a:pPr lvl="1">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smtClean="0">
                <a:solidFill>
                  <a:srgbClr val="000000"/>
                </a:solidFill>
                <a:latin typeface="Adobe 고딕 Std B" pitchFamily="34" charset="-127"/>
                <a:ea typeface="Adobe 고딕 Std B" pitchFamily="34" charset="-127"/>
              </a:rPr>
              <a:t>	skin (</a:t>
            </a:r>
            <a:r>
              <a:rPr lang="ko-KR" altLang="en-US" sz="2100" dirty="0" smtClean="0">
                <a:solidFill>
                  <a:srgbClr val="000000"/>
                </a:solidFill>
                <a:latin typeface="Adobe 고딕 Std B" pitchFamily="34" charset="-127"/>
                <a:ea typeface="Adobe 고딕 Std B" pitchFamily="34" charset="-127"/>
              </a:rPr>
              <a:t>피부</a:t>
            </a:r>
            <a:r>
              <a:rPr lang="en-US" altLang="ko-KR" sz="2100" dirty="0" smtClean="0">
                <a:solidFill>
                  <a:srgbClr val="000000"/>
                </a:solidFill>
                <a:latin typeface="Adobe 고딕 Std B" pitchFamily="34" charset="-127"/>
                <a:ea typeface="Adobe 고딕 Std B" pitchFamily="34" charset="-127"/>
              </a:rPr>
              <a:t>), Mucous membrane (</a:t>
            </a:r>
            <a:r>
              <a:rPr lang="ko-KR" altLang="en-US" sz="2100" dirty="0" smtClean="0">
                <a:solidFill>
                  <a:srgbClr val="000000"/>
                </a:solidFill>
                <a:latin typeface="Adobe 고딕 Std B" pitchFamily="34" charset="-127"/>
                <a:ea typeface="Adobe 고딕 Std B" pitchFamily="34" charset="-127"/>
              </a:rPr>
              <a:t>점막</a:t>
            </a:r>
            <a:r>
              <a:rPr lang="en-US" altLang="ko-KR" sz="2100" dirty="0" smtClean="0">
                <a:solidFill>
                  <a:srgbClr val="000000"/>
                </a:solidFill>
                <a:latin typeface="Adobe 고딕 Std B" pitchFamily="34" charset="-127"/>
                <a:ea typeface="Adobe 고딕 Std B" pitchFamily="34" charset="-127"/>
              </a:rPr>
              <a:t>) – First Line of 	</a:t>
            </a:r>
            <a:r>
              <a:rPr lang="en-US" altLang="ko-KR" sz="2100" dirty="0" err="1" smtClean="0">
                <a:solidFill>
                  <a:srgbClr val="000000"/>
                </a:solidFill>
                <a:latin typeface="Adobe 고딕 Std B" pitchFamily="34" charset="-127"/>
                <a:ea typeface="Adobe 고딕 Std B" pitchFamily="34" charset="-127"/>
              </a:rPr>
              <a:t>Defence</a:t>
            </a:r>
            <a:r>
              <a:rPr lang="en-US" altLang="ko-KR" sz="2100" dirty="0" smtClean="0">
                <a:solidFill>
                  <a:srgbClr val="000000"/>
                </a:solidFill>
                <a:latin typeface="Adobe 고딕 Std B" pitchFamily="34" charset="-127"/>
                <a:ea typeface="Adobe 고딕 Std B" pitchFamily="34" charset="-127"/>
              </a:rPr>
              <a:t> ( </a:t>
            </a:r>
            <a:r>
              <a:rPr lang="ko-KR" altLang="en-US" sz="2100" dirty="0" smtClean="0">
                <a:solidFill>
                  <a:srgbClr val="000000"/>
                </a:solidFill>
                <a:latin typeface="Adobe 고딕 Std B" pitchFamily="34" charset="-127"/>
                <a:ea typeface="Adobe 고딕 Std B" pitchFamily="34" charset="-127"/>
              </a:rPr>
              <a:t>제 </a:t>
            </a:r>
            <a:r>
              <a:rPr lang="en-US" altLang="ko-KR" sz="2100" dirty="0" smtClean="0">
                <a:solidFill>
                  <a:srgbClr val="000000"/>
                </a:solidFill>
                <a:latin typeface="Adobe 고딕 Std B" pitchFamily="34" charset="-127"/>
                <a:ea typeface="Adobe 고딕 Std B" pitchFamily="34" charset="-127"/>
              </a:rPr>
              <a:t>1</a:t>
            </a:r>
            <a:r>
              <a:rPr lang="ko-KR" altLang="en-US" sz="2100" dirty="0" smtClean="0">
                <a:solidFill>
                  <a:srgbClr val="000000"/>
                </a:solidFill>
                <a:latin typeface="Adobe 고딕 Std B" pitchFamily="34" charset="-127"/>
                <a:ea typeface="Adobe 고딕 Std B" pitchFamily="34" charset="-127"/>
              </a:rPr>
              <a:t>차 방어막</a:t>
            </a:r>
            <a:r>
              <a:rPr lang="en-US" altLang="ko-KR" sz="2100" dirty="0" smtClean="0">
                <a:solidFill>
                  <a:srgbClr val="000000"/>
                </a:solidFill>
                <a:latin typeface="Adobe 고딕 Std B" pitchFamily="34" charset="-127"/>
                <a:ea typeface="Adobe 고딕 Std B" pitchFamily="34" charset="-127"/>
              </a:rPr>
              <a:t>)</a:t>
            </a:r>
            <a:endParaRPr lang="en-US" sz="21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smtClean="0">
                <a:solidFill>
                  <a:srgbClr val="000000"/>
                </a:solidFill>
                <a:latin typeface="Adobe 고딕 Std B" pitchFamily="34" charset="-127"/>
                <a:ea typeface="Adobe 고딕 Std B" pitchFamily="34" charset="-127"/>
              </a:rPr>
              <a:t>	</a:t>
            </a: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b="1" dirty="0" smtClean="0">
                <a:solidFill>
                  <a:srgbClr val="000000"/>
                </a:solidFill>
                <a:latin typeface="Adobe 고딕 Std B" pitchFamily="34" charset="-127"/>
                <a:ea typeface="Adobe 고딕 Std B" pitchFamily="34" charset="-127"/>
              </a:rPr>
              <a:t> </a:t>
            </a:r>
            <a:r>
              <a:rPr lang="en-US" sz="2100" dirty="0" smtClean="0">
                <a:solidFill>
                  <a:srgbClr val="000000"/>
                </a:solidFill>
                <a:latin typeface="Adobe 고딕 Std B" pitchFamily="34" charset="-127"/>
                <a:ea typeface="Adobe 고딕 Std B" pitchFamily="34" charset="-127"/>
              </a:rPr>
              <a:t>Defining the word </a:t>
            </a:r>
            <a:r>
              <a:rPr lang="en-US" sz="2100" b="1" dirty="0" smtClean="0">
                <a:solidFill>
                  <a:srgbClr val="000000"/>
                </a:solidFill>
                <a:latin typeface="Adobe 고딕 Std B" pitchFamily="34" charset="-127"/>
                <a:ea typeface="Adobe 고딕 Std B" pitchFamily="34" charset="-127"/>
              </a:rPr>
              <a:t>antibodies(</a:t>
            </a:r>
            <a:r>
              <a:rPr lang="ko-KR" altLang="en-US" sz="2100" b="1" dirty="0" smtClean="0">
                <a:solidFill>
                  <a:srgbClr val="000000"/>
                </a:solidFill>
                <a:latin typeface="Adobe 고딕 Std B" pitchFamily="34" charset="-127"/>
                <a:ea typeface="Adobe 고딕 Std B" pitchFamily="34" charset="-127"/>
              </a:rPr>
              <a:t>항체</a:t>
            </a:r>
            <a:r>
              <a:rPr lang="en-US" altLang="ko-KR" sz="2100" b="1" dirty="0" smtClean="0">
                <a:solidFill>
                  <a:srgbClr val="000000"/>
                </a:solidFill>
                <a:latin typeface="Adobe 고딕 Std B" pitchFamily="34" charset="-127"/>
                <a:ea typeface="Adobe 고딕 Std B" pitchFamily="34" charset="-127"/>
              </a:rPr>
              <a:t>) : </a:t>
            </a:r>
            <a:r>
              <a:rPr lang="ko-KR" altLang="en-US" sz="2100" b="1" dirty="0" smtClean="0">
                <a:solidFill>
                  <a:srgbClr val="000000"/>
                </a:solidFill>
                <a:latin typeface="Adobe 고딕 Std B" pitchFamily="34" charset="-127"/>
                <a:ea typeface="Adobe 고딕 Std B" pitchFamily="34" charset="-127"/>
              </a:rPr>
              <a:t>우리 몸의 면역 기관 에서 병원균과 대항하기 위해 만들어진 특수 단백질</a:t>
            </a:r>
            <a:r>
              <a:rPr lang="en-US" sz="2100" dirty="0" smtClean="0">
                <a:solidFill>
                  <a:srgbClr val="000000"/>
                </a:solidFill>
                <a:latin typeface="Adobe 고딕 Std B" pitchFamily="34" charset="-127"/>
                <a:ea typeface="Adobe 고딕 Std B" pitchFamily="34" charset="-127"/>
              </a:rPr>
              <a:t>The different types of </a:t>
            </a:r>
            <a:r>
              <a:rPr lang="en-US" sz="2100" b="1" dirty="0" smtClean="0">
                <a:solidFill>
                  <a:srgbClr val="000000"/>
                </a:solidFill>
                <a:latin typeface="Adobe 고딕 Std B" pitchFamily="34" charset="-127"/>
                <a:ea typeface="Adobe 고딕 Std B" pitchFamily="34" charset="-127"/>
              </a:rPr>
              <a:t>germs</a:t>
            </a:r>
            <a:r>
              <a:rPr lang="en-US" sz="2100" dirty="0" smtClean="0">
                <a:solidFill>
                  <a:srgbClr val="000000"/>
                </a:solidFill>
                <a:latin typeface="Adobe 고딕 Std B" pitchFamily="34" charset="-127"/>
                <a:ea typeface="Adobe 고딕 Std B" pitchFamily="34" charset="-127"/>
              </a:rPr>
              <a:t> (</a:t>
            </a:r>
            <a:r>
              <a:rPr lang="ko-KR" altLang="en-US" sz="2100" dirty="0" smtClean="0">
                <a:solidFill>
                  <a:srgbClr val="000000"/>
                </a:solidFill>
                <a:latin typeface="Adobe 고딕 Std B" pitchFamily="34" charset="-127"/>
                <a:ea typeface="Adobe 고딕 Std B" pitchFamily="34" charset="-127"/>
              </a:rPr>
              <a:t>세균</a:t>
            </a:r>
            <a:r>
              <a:rPr lang="en-US" altLang="ko-KR" sz="2100" dirty="0" smtClean="0">
                <a:solidFill>
                  <a:srgbClr val="000000"/>
                </a:solidFill>
                <a:latin typeface="Adobe 고딕 Std B" pitchFamily="34" charset="-127"/>
                <a:ea typeface="Adobe 고딕 Std B" pitchFamily="34" charset="-127"/>
              </a:rPr>
              <a:t>)</a:t>
            </a:r>
            <a:r>
              <a:rPr lang="en-US" sz="2100" dirty="0" smtClean="0">
                <a:solidFill>
                  <a:srgbClr val="000000"/>
                </a:solidFill>
                <a:latin typeface="Adobe 고딕 Std B" pitchFamily="34" charset="-127"/>
                <a:ea typeface="Adobe 고딕 Std B" pitchFamily="34" charset="-127"/>
              </a:rPr>
              <a:t>that can cause disease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1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dirty="0" smtClean="0">
                <a:solidFill>
                  <a:srgbClr val="000000"/>
                </a:solidFill>
                <a:latin typeface="Adobe 고딕 Std B" pitchFamily="34" charset="-127"/>
                <a:ea typeface="Adobe 고딕 Std B" pitchFamily="34" charset="-127"/>
              </a:rPr>
              <a:t> The conditions that promote the </a:t>
            </a:r>
            <a:r>
              <a:rPr lang="en-US" sz="2100" b="1" dirty="0" smtClean="0">
                <a:solidFill>
                  <a:srgbClr val="000000"/>
                </a:solidFill>
                <a:latin typeface="Adobe 고딕 Std B" pitchFamily="34" charset="-127"/>
                <a:ea typeface="Adobe 고딕 Std B" pitchFamily="34" charset="-127"/>
              </a:rPr>
              <a:t>growth </a:t>
            </a:r>
            <a:r>
              <a:rPr lang="en-US" sz="2100" dirty="0" smtClean="0">
                <a:solidFill>
                  <a:srgbClr val="000000"/>
                </a:solidFill>
                <a:latin typeface="Adobe 고딕 Std B" pitchFamily="34" charset="-127"/>
                <a:ea typeface="Adobe 고딕 Std B" pitchFamily="34" charset="-127"/>
              </a:rPr>
              <a:t>of germs</a:t>
            </a:r>
            <a:endParaRPr lang="en-US" sz="2100" dirty="0">
              <a:solidFill>
                <a:srgbClr val="000000"/>
              </a:solidFill>
              <a:latin typeface="Adobe 고딕 Std B" pitchFamily="34" charset="-127"/>
              <a:ea typeface="Adobe 고딕 Std B" pitchFamily="34" charset="-127"/>
            </a:endParaRPr>
          </a:p>
        </p:txBody>
      </p:sp>
      <p:sp>
        <p:nvSpPr>
          <p:cNvPr id="9" name="TextBox 8"/>
          <p:cNvSpPr txBox="1"/>
          <p:nvPr/>
        </p:nvSpPr>
        <p:spPr>
          <a:xfrm>
            <a:off x="524257" y="902803"/>
            <a:ext cx="1814208" cy="461665"/>
          </a:xfrm>
          <a:prstGeom prst="rect">
            <a:avLst/>
          </a:prstGeom>
          <a:noFill/>
        </p:spPr>
        <p:txBody>
          <a:bodyPr wrap="square" rtlCol="0">
            <a:spAutoFit/>
          </a:bodyPr>
          <a:lstStyle/>
          <a:p>
            <a:r>
              <a:rPr lang="en-US" altLang="ko-KR" sz="2400" b="1" dirty="0" smtClean="0">
                <a:ln>
                  <a:solidFill>
                    <a:schemeClr val="accent1">
                      <a:shade val="50000"/>
                      <a:alpha val="0"/>
                    </a:schemeClr>
                  </a:solidFill>
                </a:ln>
                <a:solidFill>
                  <a:srgbClr val="095988"/>
                </a:solidFill>
                <a:latin typeface="Adobe 고딕 Std B" pitchFamily="34" charset="-127"/>
                <a:ea typeface="Adobe 고딕 Std B" pitchFamily="34" charset="-127"/>
              </a:rPr>
              <a:t>page -222</a:t>
            </a:r>
            <a:endParaRPr lang="ko-KR" altLang="en-US" sz="2400" b="1" dirty="0">
              <a:ln>
                <a:solidFill>
                  <a:schemeClr val="accent1">
                    <a:shade val="50000"/>
                    <a:alpha val="0"/>
                  </a:schemeClr>
                </a:solidFill>
              </a:ln>
              <a:solidFill>
                <a:srgbClr val="095988"/>
              </a:solidFill>
              <a:latin typeface="Adobe 고딕 Std B" pitchFamily="34" charset="-127"/>
              <a:ea typeface="Adobe 고딕 Std B" pitchFamily="34" charset="-127"/>
            </a:endParaRPr>
          </a:p>
        </p:txBody>
      </p:sp>
      <p:pic>
        <p:nvPicPr>
          <p:cNvPr id="10"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6152646"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2. Specific Defense Mechanisms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7876032" cy="4257576"/>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400" b="1" dirty="0" smtClean="0">
                <a:solidFill>
                  <a:schemeClr val="accent2">
                    <a:lumMod val="75000"/>
                  </a:schemeClr>
                </a:solidFill>
                <a:latin typeface="Adobe 고딕 Std B" pitchFamily="34" charset="-127"/>
                <a:ea typeface="Adobe 고딕 Std B" pitchFamily="34" charset="-127"/>
              </a:rPr>
              <a:t>Antibodies: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Specialized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proteins</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produced by the immune system that help our bodies to fight off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specific pathogens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b="1"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Our bodies produce antibodies through:</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Previous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infection</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with the pathogen</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Vaccination(</a:t>
            </a:r>
            <a:r>
              <a:rPr lang="ko-KR" alt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접종</a:t>
            </a:r>
            <a:r>
              <a:rPr lang="en-US" altLang="ko-KR"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a:t>
            </a:r>
            <a:endPar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endParaRPr>
          </a:p>
          <a:p>
            <a:pPr lvl="3">
              <a:lnSpc>
                <a:spcPct val="80000"/>
              </a:lnSpc>
              <a:spcBef>
                <a:spcPts val="1650"/>
              </a:spcBef>
              <a:buClr>
                <a:srgbClr val="CC9900"/>
              </a:buClr>
              <a:buFontTx/>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smtClean="0">
                <a:solidFill>
                  <a:srgbClr val="000000"/>
                </a:solidFill>
                <a:latin typeface="Adobe 고딕 Std B" pitchFamily="34" charset="-127"/>
                <a:ea typeface="Adobe 고딕 Std B" pitchFamily="34" charset="-127"/>
              </a:rPr>
              <a:t>10-1</a:t>
            </a:r>
            <a:r>
              <a:rPr lang="en-US" sz="2200" dirty="0" smtClean="0">
                <a:solidFill>
                  <a:srgbClr val="000000"/>
                </a:solidFill>
                <a:latin typeface="Adobe 고딕 Std B" pitchFamily="34" charset="-127"/>
                <a:ea typeface="Adobe 고딕 Std B" pitchFamily="34" charset="-127"/>
              </a:rPr>
              <a:t>.</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직사각형 17"/>
          <p:cNvSpPr/>
          <p:nvPr/>
        </p:nvSpPr>
        <p:spPr>
          <a:xfrm>
            <a:off x="1530318" y="3412203"/>
            <a:ext cx="6141426" cy="646331"/>
          </a:xfrm>
          <a:prstGeom prst="rect">
            <a:avLst/>
          </a:prstGeom>
        </p:spPr>
        <p:txBody>
          <a:bodyPr wrap="none">
            <a:spAutoFit/>
          </a:bodyPr>
          <a:lstStyle/>
          <a:p>
            <a:pPr algn="ctr"/>
            <a:r>
              <a:rPr lang="en-US" sz="3600" b="1" dirty="0" smtClean="0">
                <a:solidFill>
                  <a:srgbClr val="186EC4"/>
                </a:solidFill>
                <a:latin typeface="Adobe 고딕 Std B" pitchFamily="34" charset="-127"/>
                <a:ea typeface="Adobe 고딕 Std B" pitchFamily="34" charset="-127"/>
              </a:rPr>
              <a:t>Infection Control (</a:t>
            </a:r>
            <a:r>
              <a:rPr lang="ko-KR" altLang="en-US" sz="3600" b="1" dirty="0" smtClean="0">
                <a:solidFill>
                  <a:srgbClr val="186EC4"/>
                </a:solidFill>
                <a:latin typeface="Adobe 고딕 Std B" pitchFamily="34" charset="-127"/>
                <a:ea typeface="Adobe 고딕 Std B" pitchFamily="34" charset="-127"/>
              </a:rPr>
              <a:t>감염 통제</a:t>
            </a:r>
            <a:r>
              <a:rPr lang="en-US" altLang="ko-KR" sz="3600" b="1" dirty="0" smtClean="0">
                <a:solidFill>
                  <a:srgbClr val="186EC4"/>
                </a:solidFill>
                <a:latin typeface="Adobe 고딕 Std B" pitchFamily="34" charset="-127"/>
                <a:ea typeface="Adobe 고딕 Std B" pitchFamily="34" charset="-127"/>
              </a:rPr>
              <a:t>)</a:t>
            </a:r>
            <a:endParaRPr lang="en-US" altLang="ko-KR" sz="3600" b="1" spc="-120" dirty="0" smtClean="0">
              <a:ln>
                <a:solidFill>
                  <a:schemeClr val="accent1">
                    <a:alpha val="0"/>
                  </a:schemeClr>
                </a:solidFill>
              </a:ln>
              <a:solidFill>
                <a:srgbClr val="095988"/>
              </a:solidFill>
              <a:latin typeface="Adobe 고딕 Std B" pitchFamily="34" charset="-127"/>
              <a:ea typeface="Adobe 고딕 Std B" pitchFamily="34" charset="-127"/>
            </a:endParaRPr>
          </a:p>
        </p:txBody>
      </p:sp>
      <p:sp>
        <p:nvSpPr>
          <p:cNvPr id="29" name="TextBox 28"/>
          <p:cNvSpPr txBox="1"/>
          <p:nvPr/>
        </p:nvSpPr>
        <p:spPr>
          <a:xfrm>
            <a:off x="0" y="651943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pic>
        <p:nvPicPr>
          <p:cNvPr id="5" name="Picture 2" descr="G:\Logo\Nunrsing Logo.png"/>
          <p:cNvPicPr>
            <a:picLocks noChangeAspect="1" noChangeArrowheads="1"/>
          </p:cNvPicPr>
          <p:nvPr/>
        </p:nvPicPr>
        <p:blipFill>
          <a:blip r:embed="rId3" cstate="print"/>
          <a:srcRect/>
          <a:stretch>
            <a:fillRect/>
          </a:stretch>
        </p:blipFill>
        <p:spPr bwMode="auto">
          <a:xfrm>
            <a:off x="6478632" y="156523"/>
            <a:ext cx="1017801" cy="1011450"/>
          </a:xfrm>
          <a:prstGeom prst="rect">
            <a:avLst/>
          </a:prstGeom>
          <a:noFill/>
        </p:spPr>
      </p:pic>
    </p:spTree>
    <p:extLst>
      <p:ext uri="{BB962C8B-B14F-4D97-AF65-F5344CB8AC3E}">
        <p14:creationId xmlns:p14="http://schemas.microsoft.com/office/powerpoint/2010/main" xmlns="" val="6525593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128355"/>
            <a:ext cx="2502608"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Medications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633984" y="2127138"/>
            <a:ext cx="8034528" cy="4208332"/>
          </a:xfrm>
          <a:prstGeom prst="rect">
            <a:avLst/>
          </a:prstGeom>
          <a:noFill/>
        </p:spPr>
        <p:txBody>
          <a:bodyPr wrap="square" rtlCol="0">
            <a:spAutoFit/>
          </a:bodyPr>
          <a:lstStyle/>
          <a:p>
            <a:pPr marL="279400"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Many medications are available to help us fight infections:</a:t>
            </a:r>
          </a:p>
          <a:p>
            <a:pPr marL="279400" indent="-279400">
              <a:lnSpc>
                <a:spcPct val="90000"/>
              </a:lnSpc>
              <a:spcBef>
                <a:spcPts val="16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smtClean="0">
                <a:solidFill>
                  <a:schemeClr val="accent2">
                    <a:lumMod val="75000"/>
                  </a:schemeClr>
                </a:solidFill>
                <a:latin typeface="Adobe 고딕 Std B" pitchFamily="34" charset="-127"/>
                <a:ea typeface="Adobe 고딕 Std B" pitchFamily="34" charset="-127"/>
              </a:rPr>
              <a:t>Antibiotics</a:t>
            </a:r>
            <a:r>
              <a:rPr lang="en-US" sz="2200" dirty="0" smtClean="0">
                <a:solidFill>
                  <a:schemeClr val="accent2">
                    <a:lumMod val="75000"/>
                  </a:schemeClr>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Used to treat </a:t>
            </a:r>
            <a:r>
              <a:rPr lang="en-US" sz="2200" b="1" dirty="0" smtClean="0">
                <a:solidFill>
                  <a:srgbClr val="000000"/>
                </a:solidFill>
                <a:latin typeface="Adobe 고딕 Std B" pitchFamily="34" charset="-127"/>
                <a:ea typeface="Adobe 고딕 Std B" pitchFamily="34" charset="-127"/>
              </a:rPr>
              <a:t>bacterial</a:t>
            </a:r>
            <a:r>
              <a:rPr lang="en-US" sz="2200" dirty="0" smtClean="0">
                <a:solidFill>
                  <a:srgbClr val="000000"/>
                </a:solidFill>
                <a:latin typeface="Adobe 고딕 Std B" pitchFamily="34" charset="-127"/>
                <a:ea typeface="Adobe 고딕 Std B" pitchFamily="34" charset="-127"/>
              </a:rPr>
              <a:t> infections</a:t>
            </a:r>
          </a:p>
          <a:p>
            <a:pPr marL="279400" indent="-279400">
              <a:lnSpc>
                <a:spcPct val="90000"/>
              </a:lnSpc>
              <a:spcBef>
                <a:spcPts val="1650"/>
              </a:spcBef>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smtClean="0">
                <a:solidFill>
                  <a:schemeClr val="accent2">
                    <a:lumMod val="75000"/>
                  </a:schemeClr>
                </a:solidFill>
                <a:latin typeface="Adobe 고딕 Std B" pitchFamily="34" charset="-127"/>
                <a:ea typeface="Adobe 고딕 Std B" pitchFamily="34" charset="-127"/>
              </a:rPr>
              <a:t>Antimicrobials</a:t>
            </a:r>
            <a:r>
              <a:rPr lang="en-US" sz="2200" dirty="0" smtClean="0">
                <a:solidFill>
                  <a:schemeClr val="accent2">
                    <a:lumMod val="75000"/>
                  </a:schemeClr>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Used to treat </a:t>
            </a:r>
            <a:r>
              <a:rPr lang="en-US" sz="2200" b="1" dirty="0" smtClean="0">
                <a:solidFill>
                  <a:srgbClr val="000000"/>
                </a:solidFill>
                <a:latin typeface="Adobe 고딕 Std B" pitchFamily="34" charset="-127"/>
                <a:ea typeface="Adobe 고딕 Std B" pitchFamily="34" charset="-127"/>
              </a:rPr>
              <a:t>fungal</a:t>
            </a:r>
            <a:r>
              <a:rPr lang="en-US" sz="2200" dirty="0" smtClean="0">
                <a:solidFill>
                  <a:srgbClr val="000000"/>
                </a:solidFill>
                <a:latin typeface="Adobe 고딕 Std B" pitchFamily="34" charset="-127"/>
                <a:ea typeface="Adobe 고딕 Std B" pitchFamily="34" charset="-127"/>
              </a:rPr>
              <a:t> and </a:t>
            </a:r>
            <a:r>
              <a:rPr lang="en-US" sz="2200" b="1" dirty="0" smtClean="0">
                <a:solidFill>
                  <a:srgbClr val="000000"/>
                </a:solidFill>
                <a:latin typeface="Adobe 고딕 Std B" pitchFamily="34" charset="-127"/>
                <a:ea typeface="Adobe 고딕 Std B" pitchFamily="34" charset="-127"/>
              </a:rPr>
              <a:t>parasitic             </a:t>
            </a:r>
            <a:r>
              <a:rPr lang="en-US" sz="2200" dirty="0" smtClean="0">
                <a:solidFill>
                  <a:srgbClr val="000000"/>
                </a:solidFill>
                <a:latin typeface="Adobe 고딕 Std B" pitchFamily="34" charset="-127"/>
                <a:ea typeface="Adobe 고딕 Std B" pitchFamily="34" charset="-127"/>
              </a:rPr>
              <a:t> infections</a:t>
            </a:r>
          </a:p>
          <a:p>
            <a:pPr marL="279400" indent="-279400">
              <a:lnSpc>
                <a:spcPct val="90000"/>
              </a:lnSpc>
              <a:spcBef>
                <a:spcPts val="1650"/>
              </a:spcBef>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err="1" smtClean="0">
                <a:solidFill>
                  <a:schemeClr val="accent2">
                    <a:lumMod val="75000"/>
                  </a:schemeClr>
                </a:solidFill>
                <a:latin typeface="Adobe 고딕 Std B" pitchFamily="34" charset="-127"/>
                <a:ea typeface="Adobe 고딕 Std B" pitchFamily="34" charset="-127"/>
              </a:rPr>
              <a:t>Antivirals</a:t>
            </a:r>
            <a:r>
              <a:rPr lang="en-US" sz="2200" dirty="0" smtClean="0">
                <a:solidFill>
                  <a:srgbClr val="000000"/>
                </a:solidFill>
                <a:latin typeface="Adobe 고딕 Std B" pitchFamily="34" charset="-127"/>
                <a:ea typeface="Adobe 고딕 Std B" pitchFamily="34" charset="-127"/>
              </a:rPr>
              <a:t>: Used to treat </a:t>
            </a:r>
            <a:r>
              <a:rPr lang="en-US" sz="2200" b="1" dirty="0" smtClean="0">
                <a:solidFill>
                  <a:srgbClr val="000000"/>
                </a:solidFill>
                <a:latin typeface="Adobe 고딕 Std B" pitchFamily="34" charset="-127"/>
                <a:ea typeface="Adobe 고딕 Std B" pitchFamily="34" charset="-127"/>
              </a:rPr>
              <a:t>viral</a:t>
            </a:r>
            <a:r>
              <a:rPr lang="en-US" sz="2200" dirty="0" smtClean="0">
                <a:solidFill>
                  <a:srgbClr val="000000"/>
                </a:solidFill>
                <a:latin typeface="Adobe 고딕 Std B" pitchFamily="34" charset="-127"/>
                <a:ea typeface="Adobe 고딕 Std B" pitchFamily="34" charset="-127"/>
              </a:rPr>
              <a:t> infections</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3848554"/>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The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airborne</a:t>
            </a:r>
            <a:r>
              <a:rPr lang="en-US" sz="2200" dirty="0" smtClean="0">
                <a:solidFill>
                  <a:srgbClr val="000000"/>
                </a:solidFill>
                <a:latin typeface="Adobe 고딕 Std B" pitchFamily="34" charset="-127"/>
                <a:ea typeface="Adobe 고딕 Std B" pitchFamily="34" charset="-127"/>
              </a:rPr>
              <a:t> 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The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direct</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oral-fecal</a:t>
            </a:r>
            <a:r>
              <a:rPr lang="en-US" sz="2200" dirty="0" smtClean="0">
                <a:solidFill>
                  <a:srgbClr val="000000"/>
                </a:solidFill>
                <a:latin typeface="Adobe 고딕 Std B" pitchFamily="34" charset="-127"/>
                <a:ea typeface="Adobe 고딕 Std B" pitchFamily="34" charset="-127"/>
              </a:rPr>
              <a:t> 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a:t>
            </a:r>
            <a:r>
              <a:rPr lang="en-US" sz="2200" b="1" u="sng" dirty="0" err="1"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bloodborne</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Identifying </a:t>
            </a:r>
            <a:r>
              <a:rPr lang="en-US" sz="2200" b="1" u="sng"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body fluids </a:t>
            </a:r>
            <a:r>
              <a:rPr lang="en-US" sz="2200" dirty="0" smtClean="0">
                <a:solidFill>
                  <a:srgbClr val="000000"/>
                </a:solidFill>
                <a:latin typeface="Adobe 고딕 Std B" pitchFamily="34" charset="-127"/>
                <a:ea typeface="Adobe 고딕 Std B" pitchFamily="34" charset="-127"/>
              </a:rPr>
              <a:t>that are most likely to contain           </a:t>
            </a:r>
            <a:r>
              <a:rPr lang="en-US" sz="2200" b="1" u="sng" dirty="0" err="1"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bloodborne</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pathogens</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9" name="제목 17"/>
          <p:cNvSpPr>
            <a:spLocks noGrp="1"/>
          </p:cNvSpPr>
          <p:nvPr>
            <p:ph type="title"/>
          </p:nvPr>
        </p:nvSpPr>
        <p:spPr>
          <a:xfrm>
            <a:off x="391278" y="261322"/>
            <a:ext cx="7022216" cy="676596"/>
          </a:xfrm>
        </p:spPr>
        <p:txBody>
          <a:bodyPr>
            <a:normAutofit fontScale="90000"/>
          </a:bodyPr>
          <a:lstStyle/>
          <a:p>
            <a:pPr lvl="0">
              <a:defRPr/>
            </a:pPr>
            <a:r>
              <a:rPr lang="en-US" altLang="ko-KR" sz="4000" dirty="0" smtClean="0">
                <a:latin typeface="Adobe 고딕 Std B" pitchFamily="34" charset="-127"/>
                <a:ea typeface="Adobe 고딕 Std B" pitchFamily="34" charset="-127"/>
              </a:rPr>
              <a:t>Ways Infections Are Transmitted</a:t>
            </a:r>
            <a:endParaRPr lang="ko-KR" altLang="en-US" sz="4000" dirty="0">
              <a:latin typeface="Adobe 고딕 Std B" pitchFamily="34" charset="-127"/>
              <a:ea typeface="Adobe 고딕 Std B" pitchFamily="34" charset="-127"/>
            </a:endParaRPr>
          </a:p>
        </p:txBody>
      </p:sp>
      <p:sp>
        <p:nvSpPr>
          <p:cNvPr id="10" name="TextBox 9"/>
          <p:cNvSpPr txBox="1"/>
          <p:nvPr/>
        </p:nvSpPr>
        <p:spPr>
          <a:xfrm>
            <a:off x="524257" y="902803"/>
            <a:ext cx="1814208" cy="461665"/>
          </a:xfrm>
          <a:prstGeom prst="rect">
            <a:avLst/>
          </a:prstGeom>
          <a:noFill/>
        </p:spPr>
        <p:txBody>
          <a:bodyPr wrap="square" rtlCol="0">
            <a:spAutoFit/>
          </a:bodyPr>
          <a:lstStyle/>
          <a:p>
            <a:r>
              <a:rPr lang="en-US" altLang="ko-KR" sz="2400" b="1" dirty="0" smtClean="0">
                <a:ln>
                  <a:solidFill>
                    <a:schemeClr val="accent1">
                      <a:shade val="50000"/>
                      <a:alpha val="0"/>
                    </a:schemeClr>
                  </a:solidFill>
                </a:ln>
                <a:solidFill>
                  <a:srgbClr val="095988"/>
                </a:solidFill>
                <a:latin typeface="Adobe 고딕 Std B" pitchFamily="34" charset="-127"/>
                <a:ea typeface="Adobe 고딕 Std B" pitchFamily="34" charset="-127"/>
              </a:rPr>
              <a:t>page -224</a:t>
            </a:r>
            <a:endParaRPr lang="ko-KR" altLang="en-US" sz="2400" b="1" dirty="0">
              <a:ln>
                <a:solidFill>
                  <a:schemeClr val="accent1">
                    <a:shade val="50000"/>
                    <a:alpha val="0"/>
                  </a:schemeClr>
                </a:solidFill>
              </a:ln>
              <a:solidFill>
                <a:srgbClr val="095988"/>
              </a:solidFill>
              <a:latin typeface="Adobe 고딕 Std B" pitchFamily="34" charset="-127"/>
              <a:ea typeface="Adobe 고딕 Std B" pitchFamily="34" charset="-127"/>
            </a:endParaRPr>
          </a:p>
        </p:txBody>
      </p:sp>
      <p:sp>
        <p:nvSpPr>
          <p:cNvPr id="11" name="TextBox 10"/>
          <p:cNvSpPr txBox="1"/>
          <p:nvPr/>
        </p:nvSpPr>
        <p:spPr>
          <a:xfrm>
            <a:off x="526589" y="1774531"/>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12"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3171446"/>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The </a:t>
            </a:r>
            <a:r>
              <a:rPr lang="en-US" sz="2200" b="1" dirty="0" smtClean="0">
                <a:solidFill>
                  <a:schemeClr val="accent2">
                    <a:lumMod val="75000"/>
                  </a:schemeClr>
                </a:solidFill>
                <a:latin typeface="Adobe 고딕 Std B" pitchFamily="34" charset="-127"/>
                <a:ea typeface="Adobe 고딕 Std B" pitchFamily="34" charset="-127"/>
              </a:rPr>
              <a:t>airborne</a:t>
            </a:r>
            <a:r>
              <a:rPr lang="en-US" sz="2200" dirty="0" smtClean="0">
                <a:solidFill>
                  <a:srgbClr val="000000"/>
                </a:solidFill>
                <a:latin typeface="Adobe 고딕 Std B" pitchFamily="34" charset="-127"/>
                <a:ea typeface="Adobe 고딕 Std B" pitchFamily="34" charset="-127"/>
              </a:rPr>
              <a:t> 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Some infections are transmitted through the air. The person becomes infected when he or she breathes contaminated air.</a:t>
            </a: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2">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Infections: Tuberculosis (TB), measles(</a:t>
            </a:r>
            <a:r>
              <a:rPr lang="ko-KR" altLang="en-US" sz="2200" dirty="0" smtClean="0">
                <a:solidFill>
                  <a:srgbClr val="000000"/>
                </a:solidFill>
                <a:latin typeface="Adobe 고딕 Std B" pitchFamily="34" charset="-127"/>
                <a:ea typeface="Adobe 고딕 Std B" pitchFamily="34" charset="-127"/>
              </a:rPr>
              <a:t>홍역</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and       chickenpox(</a:t>
            </a:r>
            <a:r>
              <a:rPr lang="ko-KR" altLang="en-US" sz="2200" dirty="0" smtClean="0">
                <a:solidFill>
                  <a:srgbClr val="000000"/>
                </a:solidFill>
                <a:latin typeface="Adobe 고딕 Std B" pitchFamily="34" charset="-127"/>
                <a:ea typeface="Adobe 고딕 Std B" pitchFamily="34" charset="-127"/>
              </a:rPr>
              <a:t>수종</a:t>
            </a:r>
            <a:r>
              <a:rPr lang="en-US" altLang="ko-KR" sz="2200" dirty="0" smtClean="0">
                <a:solidFill>
                  <a:srgbClr val="000000"/>
                </a:solidFill>
                <a:latin typeface="Adobe 고딕 Std B" pitchFamily="34" charset="-127"/>
                <a:ea typeface="Adobe 고딕 Std B" pitchFamily="34" charset="-127"/>
              </a:rPr>
              <a:t>)</a:t>
            </a: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63061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Ways Infections Are Transmitted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1280160"/>
            <a:ext cx="9144000" cy="493776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Adobe 고딕 Std B" pitchFamily="34" charset="-127"/>
              <a:ea typeface="Adobe 고딕 Std B" pitchFamily="34" charset="-127"/>
            </a:endParaRPr>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182880" y="2182368"/>
            <a:ext cx="8668512" cy="2846933"/>
          </a:xfrm>
          <a:prstGeom prst="rect">
            <a:avLst/>
          </a:prstGeom>
          <a:noFill/>
        </p:spPr>
        <p:txBody>
          <a:bodyPr wrap="square" rtlCol="0">
            <a:spAutoFit/>
          </a:bodyPr>
          <a:lstStyle/>
          <a:p>
            <a:pPr algn="ctr"/>
            <a:r>
              <a:rPr lang="en-US" sz="1100" dirty="0" smtClean="0"/>
              <a:t/>
            </a:r>
            <a:br>
              <a:rPr lang="en-US" sz="1100" dirty="0" smtClean="0"/>
            </a:br>
            <a:r>
              <a:rPr lang="en-US" sz="2400" b="1" dirty="0" smtClean="0">
                <a:latin typeface="Adobe 고딕 Std B" pitchFamily="34" charset="-127"/>
                <a:ea typeface="Adobe 고딕 Std B" pitchFamily="34" charset="-127"/>
              </a:rPr>
              <a:t>MERS  : Middle East Respiratory Syndrome </a:t>
            </a:r>
            <a:br>
              <a:rPr lang="en-US" sz="2400" b="1" dirty="0" smtClean="0">
                <a:latin typeface="Adobe 고딕 Std B" pitchFamily="34" charset="-127"/>
                <a:ea typeface="Adobe 고딕 Std B" pitchFamily="34" charset="-127"/>
              </a:rPr>
            </a:br>
            <a:r>
              <a:rPr lang="en-US" sz="2400" b="1" dirty="0" smtClean="0">
                <a:latin typeface="Adobe 고딕 Std B" pitchFamily="34" charset="-127"/>
                <a:ea typeface="Adobe 고딕 Std B" pitchFamily="34" charset="-127"/>
              </a:rPr>
              <a:t>( </a:t>
            </a:r>
            <a:r>
              <a:rPr lang="ko-KR" altLang="en-US" sz="2400" b="1" dirty="0" smtClean="0">
                <a:latin typeface="Adobe 고딕 Std B" pitchFamily="34" charset="-127"/>
                <a:ea typeface="Adobe 고딕 Std B" pitchFamily="34" charset="-127"/>
              </a:rPr>
              <a:t>중동 호흡기 증후근 </a:t>
            </a:r>
            <a:r>
              <a:rPr lang="en-US" altLang="ko-KR" sz="2400" b="1" dirty="0" smtClean="0">
                <a:latin typeface="Adobe 고딕 Std B" pitchFamily="34" charset="-127"/>
                <a:ea typeface="Adobe 고딕 Std B" pitchFamily="34" charset="-127"/>
              </a:rPr>
              <a:t>)</a:t>
            </a:r>
            <a:br>
              <a:rPr lang="en-US" altLang="ko-KR" sz="2400" b="1" dirty="0" smtClean="0">
                <a:latin typeface="Adobe 고딕 Std B" pitchFamily="34" charset="-127"/>
                <a:ea typeface="Adobe 고딕 Std B" pitchFamily="34" charset="-127"/>
              </a:rPr>
            </a:br>
            <a:endParaRPr lang="en-US" altLang="ko-KR" sz="2400" b="1" dirty="0" smtClean="0">
              <a:latin typeface="Adobe 고딕 Std B" pitchFamily="34" charset="-127"/>
              <a:ea typeface="Adobe 고딕 Std B" pitchFamily="34" charset="-127"/>
            </a:endParaRPr>
          </a:p>
          <a:p>
            <a:pPr algn="ctr"/>
            <a:r>
              <a:rPr lang="en-US" sz="2400" b="1" dirty="0" smtClean="0">
                <a:latin typeface="Adobe 고딕 Std B" pitchFamily="34" charset="-127"/>
                <a:ea typeface="Adobe 고딕 Std B" pitchFamily="34" charset="-127"/>
              </a:rPr>
              <a:t>SARS -  Severe Acute Respiratory Syndrome</a:t>
            </a:r>
            <a:br>
              <a:rPr lang="en-US" sz="2400" b="1" dirty="0" smtClean="0">
                <a:latin typeface="Adobe 고딕 Std B" pitchFamily="34" charset="-127"/>
                <a:ea typeface="Adobe 고딕 Std B" pitchFamily="34" charset="-127"/>
              </a:rPr>
            </a:br>
            <a:r>
              <a:rPr lang="en-US" sz="2400" b="1" dirty="0" smtClean="0">
                <a:latin typeface="Adobe 고딕 Std B" pitchFamily="34" charset="-127"/>
                <a:ea typeface="Adobe 고딕 Std B" pitchFamily="34" charset="-127"/>
              </a:rPr>
              <a:t>(</a:t>
            </a:r>
            <a:r>
              <a:rPr lang="ko-KR" altLang="en-US" sz="2400" b="1" dirty="0" smtClean="0">
                <a:latin typeface="Adobe 고딕 Std B" pitchFamily="34" charset="-127"/>
                <a:ea typeface="Adobe 고딕 Std B" pitchFamily="34" charset="-127"/>
              </a:rPr>
              <a:t>중증 급성 호흡기 증후근</a:t>
            </a:r>
            <a:r>
              <a:rPr lang="en-US" altLang="ko-KR" sz="2400" b="1" dirty="0" smtClean="0">
                <a:latin typeface="Adobe 고딕 Std B" pitchFamily="34" charset="-127"/>
                <a:ea typeface="Adobe 고딕 Std B" pitchFamily="34" charset="-127"/>
              </a:rPr>
              <a:t>)</a:t>
            </a:r>
            <a:r>
              <a:rPr lang="en-US" sz="2400" b="1" dirty="0" smtClean="0">
                <a:latin typeface="Adobe 고딕 Std B" pitchFamily="34" charset="-127"/>
                <a:ea typeface="Adobe 고딕 Std B" pitchFamily="34" charset="-127"/>
              </a:rPr>
              <a:t> </a:t>
            </a:r>
            <a:br>
              <a:rPr lang="en-US" sz="2400" b="1" dirty="0" smtClean="0">
                <a:latin typeface="Adobe 고딕 Std B" pitchFamily="34" charset="-127"/>
                <a:ea typeface="Adobe 고딕 Std B" pitchFamily="34" charset="-127"/>
              </a:rPr>
            </a:br>
            <a:r>
              <a:rPr lang="en-US" sz="2400" b="1" dirty="0" smtClean="0">
                <a:latin typeface="Adobe 고딕 Std B" pitchFamily="34" charset="-127"/>
                <a:ea typeface="Adobe 고딕 Std B" pitchFamily="34" charset="-127"/>
              </a:rPr>
              <a:t/>
            </a:r>
            <a:br>
              <a:rPr lang="en-US" sz="2400" b="1" dirty="0" smtClean="0">
                <a:latin typeface="Adobe 고딕 Std B" pitchFamily="34" charset="-127"/>
                <a:ea typeface="Adobe 고딕 Std B" pitchFamily="34" charset="-127"/>
              </a:rPr>
            </a:br>
            <a:r>
              <a:rPr lang="en-US" sz="2400" b="1" dirty="0" smtClean="0">
                <a:latin typeface="Adobe 고딕 Std B" pitchFamily="34" charset="-127"/>
                <a:ea typeface="Adobe 고딕 Std B" pitchFamily="34" charset="-127"/>
              </a:rPr>
              <a:t>Ebola Virus syndrome</a:t>
            </a:r>
            <a:endParaRPr lang="en-US" sz="2400" dirty="0">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2631490"/>
          </a:xfrm>
          <a:prstGeom prst="rect">
            <a:avLst/>
          </a:prstGeom>
          <a:noFill/>
        </p:spPr>
        <p:txBody>
          <a:bodyPr wrap="square" rtlCol="0">
            <a:spAutoFit/>
          </a:bodyPr>
          <a:lstStyle/>
          <a:p>
            <a:pPr>
              <a:buClr>
                <a:srgbClr val="CC9900"/>
              </a:buClr>
              <a:buFontTx/>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200" dirty="0" smtClean="0">
                <a:solidFill>
                  <a:srgbClr val="000000"/>
                </a:solidFill>
                <a:latin typeface="Adobe 고딕 Std B" pitchFamily="34" charset="-127"/>
                <a:ea typeface="Adobe 고딕 Std B" pitchFamily="34" charset="-127"/>
              </a:rPr>
              <a:t>The </a:t>
            </a:r>
            <a:r>
              <a:rPr lang="en-US" sz="2200" b="1" dirty="0" smtClean="0">
                <a:solidFill>
                  <a:schemeClr val="accent2">
                    <a:lumMod val="75000"/>
                  </a:schemeClr>
                </a:solidFill>
                <a:latin typeface="Adobe 고딕 Std B" pitchFamily="34" charset="-127"/>
                <a:ea typeface="Adobe 고딕 Std B" pitchFamily="34" charset="-127"/>
              </a:rPr>
              <a:t>direct </a:t>
            </a:r>
            <a:r>
              <a:rPr lang="en-US" sz="2200" dirty="0" smtClean="0">
                <a:solidFill>
                  <a:srgbClr val="000000"/>
                </a:solidFill>
                <a:latin typeface="Adobe 고딕 Std B" pitchFamily="34" charset="-127"/>
                <a:ea typeface="Adobe 고딕 Std B" pitchFamily="34" charset="-127"/>
              </a:rPr>
              <a:t>route of transmission</a:t>
            </a:r>
          </a:p>
          <a:p>
            <a:pP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22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200" dirty="0" smtClean="0">
                <a:solidFill>
                  <a:srgbClr val="000000"/>
                </a:solidFill>
                <a:latin typeface="Adobe 고딕 Std B" pitchFamily="34" charset="-127"/>
                <a:ea typeface="Adobe 고딕 Std B" pitchFamily="34" charset="-127"/>
              </a:rPr>
              <a:t> Some infections are transmitted through contact with an infected person or objects that the infected person has used.</a:t>
            </a:r>
          </a:p>
          <a:p>
            <a:pPr lvl="1">
              <a:buClr>
                <a:srgbClr val="CC9900"/>
              </a:buClr>
              <a:buFont typeface="Verdana" pitchFamily="34"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US" sz="2200" dirty="0" smtClean="0">
              <a:solidFill>
                <a:srgbClr val="000000"/>
              </a:solidFill>
              <a:latin typeface="Adobe 고딕 Std B" pitchFamily="34" charset="-127"/>
              <a:ea typeface="Adobe 고딕 Std B" pitchFamily="34" charset="-127"/>
            </a:endParaRPr>
          </a:p>
          <a:p>
            <a:pPr lvl="2">
              <a:buClr>
                <a:srgbClr val="CC9900"/>
              </a:buClr>
              <a:buFontTx/>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200" dirty="0" smtClean="0">
                <a:solidFill>
                  <a:srgbClr val="000000"/>
                </a:solidFill>
                <a:latin typeface="Adobe 고딕 Std B" pitchFamily="34" charset="-127"/>
                <a:ea typeface="Adobe 고딕 Std B" pitchFamily="34" charset="-127"/>
              </a:rPr>
              <a:t> Infections: Herpes and conjunctivitis(</a:t>
            </a:r>
            <a:r>
              <a:rPr lang="ko-KR" altLang="en-US" sz="2200" dirty="0" smtClean="0">
                <a:solidFill>
                  <a:srgbClr val="000000"/>
                </a:solidFill>
                <a:latin typeface="Adobe 고딕 Std B" pitchFamily="34" charset="-127"/>
                <a:ea typeface="Adobe 고딕 Std B" pitchFamily="34" charset="-127"/>
              </a:rPr>
              <a:t>각막염</a:t>
            </a:r>
            <a:r>
              <a:rPr lang="en-US" altLang="ko-KR" sz="2200" dirty="0" smtClean="0">
                <a:solidFill>
                  <a:srgbClr val="000000"/>
                </a:solidFill>
                <a:latin typeface="Adobe 고딕 Std B" pitchFamily="34" charset="-127"/>
                <a:ea typeface="Adobe 고딕 Std B" pitchFamily="34" charset="-127"/>
              </a:rPr>
              <a:t>)</a:t>
            </a:r>
            <a:endParaRPr lang="en-US" sz="2200" dirty="0" smtClean="0">
              <a:solidFill>
                <a:srgbClr val="000000"/>
              </a:solidFill>
              <a:latin typeface="Adobe 고딕 Std B" pitchFamily="34" charset="-127"/>
              <a:ea typeface="Adobe 고딕 Std B" pitchFamily="34" charset="-127"/>
            </a:endParaRP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63061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Ways Infections Are Transmitted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3647152"/>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The</a:t>
            </a:r>
            <a:r>
              <a:rPr lang="en-US" sz="2200" dirty="0" smtClean="0">
                <a:solidFill>
                  <a:schemeClr val="accent2">
                    <a:lumMod val="75000"/>
                  </a:schemeClr>
                </a:solidFill>
                <a:latin typeface="Adobe 고딕 Std B" pitchFamily="34" charset="-127"/>
                <a:ea typeface="Adobe 고딕 Std B" pitchFamily="34" charset="-127"/>
              </a:rPr>
              <a:t> </a:t>
            </a:r>
            <a:r>
              <a:rPr lang="en-US" sz="2200" b="1" dirty="0" smtClean="0">
                <a:solidFill>
                  <a:schemeClr val="accent2">
                    <a:lumMod val="75000"/>
                  </a:schemeClr>
                </a:solidFill>
                <a:latin typeface="Adobe 고딕 Std B" pitchFamily="34" charset="-127"/>
                <a:ea typeface="Adobe 고딕 Std B" pitchFamily="34" charset="-127"/>
              </a:rPr>
              <a:t>oral-fecal</a:t>
            </a:r>
            <a:r>
              <a:rPr lang="en-US" sz="2200" dirty="0" smtClean="0">
                <a:solidFill>
                  <a:schemeClr val="accent2">
                    <a:lumMod val="75000"/>
                  </a:schemeClr>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route of transmission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Some infections are transmitted when feces containing a pathogen contaminate food or water that is then consumed by another person.</a:t>
            </a: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2">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Infections: Hepatitis A, hepatitis E, and some types of parasitic infections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3">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chemeClr val="bg2">
                    <a:lumMod val="10000"/>
                  </a:schemeClr>
                </a:solidFill>
                <a:effectLst>
                  <a:outerShdw blurRad="38100" dist="38100" dir="2700000" algn="tl">
                    <a:srgbClr val="000000">
                      <a:alpha val="43137"/>
                    </a:srgbClr>
                  </a:outerShdw>
                </a:effectLst>
                <a:latin typeface="Adobe 고딕 Std B" pitchFamily="34" charset="-127"/>
                <a:ea typeface="Adobe 고딕 Std B" pitchFamily="34" charset="-127"/>
              </a:rPr>
              <a:t>Figure 10-2</a:t>
            </a:r>
            <a:r>
              <a:rPr lang="en-US" sz="2200" dirty="0" smtClean="0">
                <a:solidFill>
                  <a:schemeClr val="bg2">
                    <a:lumMod val="10000"/>
                  </a:schemeClr>
                </a:solidFill>
                <a:effectLst>
                  <a:outerShdw blurRad="38100" dist="38100" dir="2700000" algn="tl">
                    <a:srgbClr val="000000">
                      <a:alpha val="43137"/>
                    </a:srgbClr>
                  </a:outerShdw>
                </a:effectLst>
                <a:latin typeface="Adobe 고딕 Std B" pitchFamily="34" charset="-127"/>
                <a:ea typeface="Adobe 고딕 Std B" pitchFamily="34" charset="-127"/>
              </a:rPr>
              <a:t>.</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63061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Ways Infections Are Transmitted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2970044"/>
          </a:xfrm>
          <a:prstGeom prst="rect">
            <a:avLst/>
          </a:prstGeom>
          <a:noFill/>
        </p:spPr>
        <p:txBody>
          <a:bodyPr wrap="square" rtlCol="0">
            <a:spAutoFit/>
          </a:bodyPr>
          <a:lstStyle/>
          <a:p>
            <a:pPr>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The </a:t>
            </a:r>
            <a:r>
              <a:rPr lang="en-US" sz="2200" b="1" dirty="0" err="1" smtClean="0">
                <a:solidFill>
                  <a:schemeClr val="accent2">
                    <a:lumMod val="75000"/>
                  </a:schemeClr>
                </a:solidFill>
                <a:latin typeface="Adobe 고딕 Std B" pitchFamily="34" charset="-127"/>
                <a:ea typeface="Adobe 고딕 Std B" pitchFamily="34" charset="-127"/>
              </a:rPr>
              <a:t>bloodborne</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route of transmission</a:t>
            </a:r>
          </a:p>
          <a:p>
            <a:pPr>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Identifying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body fluids </a:t>
            </a:r>
            <a:r>
              <a:rPr lang="en-US" sz="2200" dirty="0" smtClean="0">
                <a:solidFill>
                  <a:srgbClr val="000000"/>
                </a:solidFill>
                <a:latin typeface="Adobe 고딕 Std B" pitchFamily="34" charset="-127"/>
                <a:ea typeface="Adobe 고딕 Std B" pitchFamily="34" charset="-127"/>
              </a:rPr>
              <a:t>that are most likely to contain  </a:t>
            </a:r>
            <a:r>
              <a:rPr lang="en-US" sz="2200" b="1" dirty="0" err="1"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bloodborne</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pathogens</a:t>
            </a: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255713" lvl="2" indent="-341313">
              <a:buClr>
                <a:srgbClr val="CC9900"/>
              </a:buClr>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cs typeface="Arial" charset="0"/>
              </a:rPr>
              <a:t>Infections: Hepatitis B, hepatitis C, hepatitis D, and HIV infection/AIDS</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63061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Ways Infections Are Transmitted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97408" y="1834530"/>
            <a:ext cx="8034528" cy="4616648"/>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chemeClr val="accent2">
                    <a:lumMod val="75000"/>
                  </a:schemeClr>
                </a:solidFill>
                <a:latin typeface="Adobe 고딕 Std B" pitchFamily="34" charset="-127"/>
                <a:ea typeface="Adobe 고딕 Std B" pitchFamily="34" charset="-127"/>
              </a:rPr>
              <a:t>Blood or body fluids </a:t>
            </a:r>
            <a:r>
              <a:rPr lang="en-US" sz="2200" dirty="0" smtClean="0">
                <a:solidFill>
                  <a:srgbClr val="000000"/>
                </a:solidFill>
                <a:latin typeface="Adobe 고딕 Std B" pitchFamily="34" charset="-127"/>
                <a:ea typeface="Adobe 고딕 Std B" pitchFamily="34" charset="-127"/>
              </a:rPr>
              <a:t>from an infected person enter the bloodstream of an uninfected person:</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err="1" smtClean="0">
                <a:solidFill>
                  <a:srgbClr val="000000"/>
                </a:solidFill>
                <a:latin typeface="Adobe 고딕 Std B" pitchFamily="34" charset="-127"/>
                <a:ea typeface="Adobe 고딕 Std B" pitchFamily="34" charset="-127"/>
              </a:rPr>
              <a:t>Needlesticks</a:t>
            </a:r>
            <a:r>
              <a:rPr lang="en-US" sz="2200" dirty="0" smtClean="0">
                <a:solidFill>
                  <a:srgbClr val="000000"/>
                </a:solidFill>
                <a:latin typeface="Adobe 고딕 Std B" pitchFamily="34" charset="-127"/>
                <a:ea typeface="Adobe 고딕 Std B" pitchFamily="34" charset="-127"/>
              </a:rPr>
              <a:t>, cuts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Direct contact between blood and broken skin, mucous membranes, or the eyes</a:t>
            </a:r>
          </a:p>
          <a:p>
            <a:pPr lvl="2">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Figure 10-3</a:t>
            </a:r>
            <a:r>
              <a:rPr lang="en-US" sz="2200" dirty="0" smtClean="0">
                <a:solidFill>
                  <a:srgbClr val="000000"/>
                </a:solidFill>
                <a:latin typeface="Adobe 고딕 Std B" pitchFamily="34" charset="-127"/>
                <a:ea typeface="Adobe 고딕 Std B" pitchFamily="34" charset="-127"/>
              </a:rPr>
              <a:t>.</a:t>
            </a:r>
          </a:p>
          <a:p>
            <a:pPr marL="341313" indent="-341313">
              <a:lnSpc>
                <a:spcPct val="90000"/>
              </a:lnSpc>
              <a:spcBef>
                <a:spcPts val="1650"/>
              </a:spcBef>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6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chemeClr val="accent2">
                    <a:lumMod val="75000"/>
                  </a:schemeClr>
                </a:solidFill>
                <a:latin typeface="Adobe 고딕 Std B" pitchFamily="34" charset="-127"/>
                <a:ea typeface="Adobe 고딕 Std B" pitchFamily="34" charset="-127"/>
              </a:rPr>
              <a:t>Body fluids </a:t>
            </a:r>
            <a:r>
              <a:rPr lang="en-US" sz="2200" dirty="0" smtClean="0">
                <a:solidFill>
                  <a:srgbClr val="000000"/>
                </a:solidFill>
                <a:latin typeface="Adobe 고딕 Std B" pitchFamily="34" charset="-127"/>
                <a:ea typeface="Adobe 고딕 Std B" pitchFamily="34" charset="-127"/>
              </a:rPr>
              <a:t>include:</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Blood, semen, vaginal secretions, wound drainage, cerebrospinal fluid, amniotic fluid, and breast milk</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951997" cy="584775"/>
          </a:xfrm>
          <a:prstGeom prst="rect">
            <a:avLst/>
          </a:prstGeom>
          <a:noFill/>
        </p:spPr>
        <p:txBody>
          <a:bodyPr wrap="none" rtlCol="0">
            <a:spAutoFit/>
          </a:bodyPr>
          <a:lstStyle/>
          <a:p>
            <a:r>
              <a:rPr lang="en-US" altLang="ko-KR" sz="3200" b="1" dirty="0" err="1" smtClean="0">
                <a:ln>
                  <a:solidFill>
                    <a:schemeClr val="accent1">
                      <a:shade val="50000"/>
                      <a:alpha val="0"/>
                    </a:schemeClr>
                  </a:solidFill>
                </a:ln>
                <a:solidFill>
                  <a:srgbClr val="2781A1"/>
                </a:solidFill>
                <a:latin typeface="Adobe 고딕 Std B" pitchFamily="34" charset="-127"/>
                <a:ea typeface="Adobe 고딕 Std B" pitchFamily="34" charset="-127"/>
              </a:rPr>
              <a:t>Bloodcorne</a:t>
            </a:r>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 </a:t>
            </a:r>
            <a:r>
              <a:rPr lang="en-US" altLang="ko-KR" sz="3200" b="1" dirty="0" err="1" smtClean="0">
                <a:ln>
                  <a:solidFill>
                    <a:schemeClr val="accent1">
                      <a:shade val="50000"/>
                      <a:alpha val="0"/>
                    </a:schemeClr>
                  </a:solidFill>
                </a:ln>
                <a:solidFill>
                  <a:srgbClr val="2781A1"/>
                </a:solidFill>
                <a:latin typeface="Adobe 고딕 Std B" pitchFamily="34" charset="-127"/>
                <a:ea typeface="Adobe 고딕 Std B" pitchFamily="34" charset="-127"/>
              </a:rPr>
              <a:t>Trnasmission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256032" y="2127138"/>
            <a:ext cx="8034528" cy="2477601"/>
          </a:xfrm>
          <a:prstGeom prst="rect">
            <a:avLst/>
          </a:prstGeom>
          <a:noFill/>
        </p:spPr>
        <p:txBody>
          <a:bodyPr wrap="square" rtlCol="0">
            <a:spAutoFit/>
          </a:bodyPr>
          <a:lstStyle/>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dirty="0" smtClean="0">
                <a:solidFill>
                  <a:srgbClr val="000000"/>
                </a:solidFill>
                <a:latin typeface="Adobe 고딕 Std B" pitchFamily="34" charset="-127"/>
                <a:ea typeface="Adobe 고딕 Std B" pitchFamily="34" charset="-127"/>
              </a:rPr>
              <a:t>Is the following statement True or False?</a:t>
            </a:r>
          </a:p>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dirty="0" smtClean="0">
                <a:solidFill>
                  <a:srgbClr val="000000"/>
                </a:solidFill>
                <a:latin typeface="Adobe 고딕 Std B" pitchFamily="34" charset="-127"/>
                <a:ea typeface="Adobe 고딕 Std B" pitchFamily="34" charset="-127"/>
              </a:rPr>
              <a:t> Our first line of defense against infection includes medications and vaccinations.</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159332"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Defenses Against Infection: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256032" y="2127138"/>
            <a:ext cx="8034528" cy="2492990"/>
          </a:xfrm>
          <a:prstGeom prst="rect">
            <a:avLst/>
          </a:prstGeom>
          <a:noFill/>
        </p:spPr>
        <p:txBody>
          <a:bodyPr wrap="square" rtlCol="0">
            <a:spAutoFit/>
          </a:bodyPr>
          <a:lstStyle/>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dirty="0" smtClean="0">
                <a:solidFill>
                  <a:srgbClr val="000000"/>
                </a:solidFill>
                <a:latin typeface="Adobe 고딕 Std B" pitchFamily="34" charset="-127"/>
                <a:ea typeface="Adobe 고딕 Std B" pitchFamily="34" charset="-127"/>
              </a:rPr>
              <a:t> False</a:t>
            </a:r>
          </a:p>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2400" dirty="0" smtClean="0">
              <a:solidFill>
                <a:srgbClr val="000000"/>
              </a:solidFill>
              <a:latin typeface="Adobe 고딕 Std B" pitchFamily="34" charset="-127"/>
              <a:ea typeface="Adobe 고딕 Std B" pitchFamily="34" charset="-127"/>
            </a:endParaRPr>
          </a:p>
          <a:p>
            <a:pPr marL="341313">
              <a:buClr>
                <a:srgbClr val="CC9900"/>
              </a:buClr>
              <a:buFont typeface="Verdana" pitchFamily="34"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2400" dirty="0" smtClean="0">
                <a:solidFill>
                  <a:srgbClr val="000000"/>
                </a:solidFill>
                <a:latin typeface="Adobe 고딕 Std B" pitchFamily="34" charset="-127"/>
                <a:ea typeface="Adobe 고딕 Std B" pitchFamily="34" charset="-127"/>
              </a:rPr>
              <a:t> Rationale: Our first line of defense against infection includes healthy skin and mucous membranes.</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159332"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Defenses Against Infection: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모서리가 둥근 직사각형 57"/>
          <p:cNvSpPr/>
          <p:nvPr/>
        </p:nvSpPr>
        <p:spPr>
          <a:xfrm>
            <a:off x="2510970" y="1132114"/>
            <a:ext cx="4064001" cy="4927599"/>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0" y="6519446"/>
            <a:ext cx="9144000" cy="338554"/>
          </a:xfrm>
          <a:prstGeom prst="rect">
            <a:avLst/>
          </a:prstGeom>
          <a:noFill/>
        </p:spPr>
        <p:txBody>
          <a:bodyPr wrap="square" rtlCol="0">
            <a:spAutoFit/>
          </a:bodyPr>
          <a:lstStyle/>
          <a:p>
            <a:pPr algn="ctr"/>
            <a:r>
              <a:rPr lang="en-US" sz="1600" dirty="0" smtClean="0">
                <a:latin typeface="Cre고딕 L" pitchFamily="18" charset="-127"/>
                <a:ea typeface="Cre고딕 L" pitchFamily="18" charset="-127"/>
              </a:rPr>
              <a:t>Copyright@2017 </a:t>
            </a:r>
            <a:r>
              <a:rPr lang="en-US" sz="1600" dirty="0" err="1" smtClean="0">
                <a:latin typeface="Cre고딕 L" pitchFamily="18" charset="-127"/>
                <a:ea typeface="Cre고딕 L" pitchFamily="18" charset="-127"/>
              </a:rPr>
              <a:t>Hanmi</a:t>
            </a:r>
            <a:r>
              <a:rPr lang="en-US" sz="1600" dirty="0" smtClean="0">
                <a:latin typeface="Cre고딕 L" pitchFamily="18" charset="-127"/>
                <a:ea typeface="Cre고딕 L" pitchFamily="18" charset="-127"/>
              </a:rPr>
              <a:t> Nursing School</a:t>
            </a:r>
            <a:endParaRPr lang="en-US" sz="1600" dirty="0">
              <a:latin typeface="Cre고딕 L" pitchFamily="18" charset="-127"/>
              <a:ea typeface="Cre고딕 L" pitchFamily="18" charset="-127"/>
            </a:endParaRPr>
          </a:p>
        </p:txBody>
      </p:sp>
      <p:sp>
        <p:nvSpPr>
          <p:cNvPr id="18" name="제목 17"/>
          <p:cNvSpPr txBox="1">
            <a:spLocks/>
          </p:cNvSpPr>
          <p:nvPr/>
        </p:nvSpPr>
        <p:spPr>
          <a:xfrm>
            <a:off x="391278" y="261322"/>
            <a:ext cx="7022216" cy="676596"/>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90000"/>
              </a:lnSpc>
              <a:spcBef>
                <a:spcPct val="0"/>
              </a:spcBef>
              <a:spcAft>
                <a:spcPts val="0"/>
              </a:spcAft>
              <a:buClrTx/>
              <a:buSzTx/>
              <a:buFontTx/>
              <a:buNone/>
              <a:tabLst/>
              <a:defRPr/>
            </a:pPr>
            <a:r>
              <a:rPr kumimoji="0" lang="en-US" altLang="en-US" sz="4000" b="1" i="0" u="none" strike="noStrike" kern="1200" cap="none" spc="-120" normalizeH="0" baseline="0" noProof="0" dirty="0" smtClean="0">
                <a:ln>
                  <a:solidFill>
                    <a:schemeClr val="accent1">
                      <a:alpha val="0"/>
                    </a:schemeClr>
                  </a:solidFill>
                </a:ln>
                <a:solidFill>
                  <a:srgbClr val="095988"/>
                </a:solidFill>
                <a:effectLst/>
                <a:uLnTx/>
                <a:uFillTx/>
                <a:latin typeface="Adobe 고딕 Std B" pitchFamily="34" charset="-127"/>
                <a:ea typeface="Adobe 고딕 Std B" pitchFamily="34" charset="-127"/>
                <a:cs typeface="+mn-cs"/>
              </a:rPr>
              <a:t>Cause of</a:t>
            </a:r>
            <a:r>
              <a:rPr kumimoji="0" lang="en-US" altLang="en-US" sz="4000" b="1" i="0" u="none" strike="noStrike" kern="1200" cap="none" spc="-120" normalizeH="0" noProof="0" dirty="0" smtClean="0">
                <a:ln>
                  <a:solidFill>
                    <a:schemeClr val="accent1">
                      <a:alpha val="0"/>
                    </a:schemeClr>
                  </a:solidFill>
                </a:ln>
                <a:solidFill>
                  <a:srgbClr val="095988"/>
                </a:solidFill>
                <a:effectLst/>
                <a:uLnTx/>
                <a:uFillTx/>
                <a:latin typeface="Adobe 고딕 Std B" pitchFamily="34" charset="-127"/>
                <a:ea typeface="Adobe 고딕 Std B" pitchFamily="34" charset="-127"/>
                <a:cs typeface="+mn-cs"/>
              </a:rPr>
              <a:t> Infection</a:t>
            </a:r>
            <a:endParaRPr kumimoji="0" lang="ko-KR" altLang="en-US" sz="4000" b="1" i="0" u="none" strike="noStrike" kern="1200" cap="none" spc="-120" normalizeH="0" baseline="0" noProof="0" dirty="0">
              <a:ln>
                <a:solidFill>
                  <a:schemeClr val="accent1">
                    <a:alpha val="0"/>
                  </a:schemeClr>
                </a:solidFill>
              </a:ln>
              <a:solidFill>
                <a:srgbClr val="095988"/>
              </a:solidFill>
              <a:effectLst/>
              <a:uLnTx/>
              <a:uFillTx/>
              <a:latin typeface="Adobe 고딕 Std B" pitchFamily="34" charset="-127"/>
              <a:ea typeface="Adobe 고딕 Std B" pitchFamily="34" charset="-127"/>
              <a:cs typeface="+mn-cs"/>
            </a:endParaRPr>
          </a:p>
        </p:txBody>
      </p:sp>
      <p:pic>
        <p:nvPicPr>
          <p:cNvPr id="20" name="Picture 2"/>
          <p:cNvPicPr>
            <a:picLocks noChangeAspect="1" noChangeArrowheads="1"/>
          </p:cNvPicPr>
          <p:nvPr/>
        </p:nvPicPr>
        <p:blipFill>
          <a:blip r:embed="rId2" cstate="print"/>
          <a:srcRect/>
          <a:stretch>
            <a:fillRect/>
          </a:stretch>
        </p:blipFill>
        <p:spPr bwMode="auto">
          <a:xfrm>
            <a:off x="2583542" y="1175657"/>
            <a:ext cx="3918858" cy="4833257"/>
          </a:xfrm>
          <a:prstGeom prst="rect">
            <a:avLst/>
          </a:prstGeom>
          <a:noFill/>
          <a:ln w="9525">
            <a:noFill/>
            <a:miter lim="800000"/>
            <a:headEnd/>
            <a:tailEnd/>
          </a:ln>
        </p:spPr>
      </p:pic>
      <p:pic>
        <p:nvPicPr>
          <p:cNvPr id="7"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35229769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60832" y="1846722"/>
            <a:ext cx="8034528" cy="2494016"/>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six </a:t>
            </a:r>
            <a:r>
              <a:rPr lang="en-US" sz="2200" b="1" dirty="0" smtClean="0">
                <a:solidFill>
                  <a:schemeClr val="accent2">
                    <a:lumMod val="75000"/>
                  </a:schemeClr>
                </a:solidFill>
                <a:latin typeface="Adobe 고딕 Std B" pitchFamily="34" charset="-127"/>
                <a:ea typeface="Adobe 고딕 Std B" pitchFamily="34" charset="-127"/>
              </a:rPr>
              <a:t>key conditions </a:t>
            </a:r>
            <a:r>
              <a:rPr lang="en-US" sz="2200" dirty="0" smtClean="0">
                <a:solidFill>
                  <a:srgbClr val="000000"/>
                </a:solidFill>
                <a:latin typeface="Adobe 고딕 Std B" pitchFamily="34" charset="-127"/>
                <a:ea typeface="Adobe 고딕 Std B" pitchFamily="34" charset="-127"/>
              </a:rPr>
              <a:t>that must be met for an infection to be spread from one person to another</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Page-227</a:t>
            </a: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How the </a:t>
            </a:r>
            <a:r>
              <a:rPr lang="en-US" sz="2200" b="1" dirty="0" smtClean="0">
                <a:solidFill>
                  <a:schemeClr val="accent2">
                    <a:lumMod val="75000"/>
                  </a:schemeClr>
                </a:solidFill>
                <a:latin typeface="Adobe 고딕 Std B" pitchFamily="34" charset="-127"/>
                <a:ea typeface="Adobe 고딕 Std B" pitchFamily="34" charset="-127"/>
              </a:rPr>
              <a:t>chain of infection </a:t>
            </a:r>
            <a:r>
              <a:rPr lang="en-US" sz="2200" dirty="0" smtClean="0">
                <a:solidFill>
                  <a:srgbClr val="000000"/>
                </a:solidFill>
                <a:latin typeface="Adobe 고딕 Std B" pitchFamily="34" charset="-127"/>
                <a:ea typeface="Adobe 고딕 Std B" pitchFamily="34" charset="-127"/>
              </a:rPr>
              <a:t>can be broken</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9" name="제목 17"/>
          <p:cNvSpPr>
            <a:spLocks noGrp="1"/>
          </p:cNvSpPr>
          <p:nvPr>
            <p:ph type="title"/>
          </p:nvPr>
        </p:nvSpPr>
        <p:spPr>
          <a:xfrm>
            <a:off x="391278" y="261322"/>
            <a:ext cx="7022216" cy="676596"/>
          </a:xfrm>
        </p:spPr>
        <p:txBody>
          <a:bodyPr>
            <a:normAutofit/>
          </a:bodyPr>
          <a:lstStyle/>
          <a:p>
            <a:pPr lvl="0">
              <a:defRPr/>
            </a:pPr>
            <a:r>
              <a:rPr lang="en-US" altLang="ko-KR" sz="4000" dirty="0" smtClean="0">
                <a:latin typeface="Adobe 고딕 Std B" pitchFamily="34" charset="-127"/>
                <a:ea typeface="Adobe 고딕 Std B" pitchFamily="34" charset="-127"/>
              </a:rPr>
              <a:t>Chain of Infection</a:t>
            </a:r>
            <a:endParaRPr lang="ko-KR" altLang="en-US" sz="4000" dirty="0">
              <a:latin typeface="Adobe 고딕 Std B" pitchFamily="34" charset="-127"/>
              <a:ea typeface="Adobe 고딕 Std B" pitchFamily="34" charset="-127"/>
            </a:endParaRPr>
          </a:p>
        </p:txBody>
      </p:sp>
      <p:sp>
        <p:nvSpPr>
          <p:cNvPr id="11" name="TextBox 10"/>
          <p:cNvSpPr txBox="1"/>
          <p:nvPr/>
        </p:nvSpPr>
        <p:spPr>
          <a:xfrm>
            <a:off x="563165" y="1177123"/>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10"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2221121"/>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For a person to get a communicable infection, </a:t>
            </a:r>
            <a:r>
              <a:rPr lang="en-US" sz="2200" b="1" dirty="0" smtClean="0">
                <a:solidFill>
                  <a:schemeClr val="accent2">
                    <a:lumMod val="75000"/>
                  </a:schemeClr>
                </a:solidFill>
                <a:latin typeface="Adobe 고딕 Std B" pitchFamily="34" charset="-127"/>
                <a:ea typeface="Adobe 고딕 Std B" pitchFamily="34" charset="-127"/>
              </a:rPr>
              <a:t>six key          conditions</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must be met. Page - 227</a:t>
            </a:r>
          </a:p>
          <a:p>
            <a:pPr marL="341313" indent="-341313">
              <a:lnSpc>
                <a:spcPct val="90000"/>
              </a:lnSpc>
              <a:spcBef>
                <a:spcPts val="1650"/>
              </a:spcBef>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Eliminating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any one </a:t>
            </a:r>
            <a:r>
              <a:rPr lang="en-US" sz="2200" dirty="0" smtClean="0">
                <a:solidFill>
                  <a:srgbClr val="000000"/>
                </a:solidFill>
                <a:latin typeface="Adobe 고딕 Std B" pitchFamily="34" charset="-127"/>
                <a:ea typeface="Adobe 고딕 Std B" pitchFamily="34" charset="-127"/>
              </a:rPr>
              <a:t>of the six key elements breaks the       chain and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prevents</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the spread of infection.</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849404"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Chain of infection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57"/>
          <p:cNvSpPr/>
          <p:nvPr/>
        </p:nvSpPr>
        <p:spPr>
          <a:xfrm>
            <a:off x="1804415" y="1853184"/>
            <a:ext cx="5449825" cy="4591158"/>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11" name="TextBox 10"/>
          <p:cNvSpPr txBox="1"/>
          <p:nvPr/>
        </p:nvSpPr>
        <p:spPr>
          <a:xfrm>
            <a:off x="563165" y="1213699"/>
            <a:ext cx="4849404"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Chain of infection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p:cNvPicPr>
            <a:picLocks noChangeAspect="1" noChangeArrowheads="1"/>
          </p:cNvPicPr>
          <p:nvPr/>
        </p:nvPicPr>
        <p:blipFill>
          <a:blip r:embed="rId2" cstate="print"/>
          <a:srcRect/>
          <a:stretch>
            <a:fillRect/>
          </a:stretch>
        </p:blipFill>
        <p:spPr bwMode="auto">
          <a:xfrm>
            <a:off x="2547938" y="1913382"/>
            <a:ext cx="3962590" cy="4496678"/>
          </a:xfrm>
          <a:prstGeom prst="rect">
            <a:avLst/>
          </a:prstGeom>
          <a:noFill/>
          <a:ln w="9525">
            <a:noFill/>
            <a:round/>
            <a:headEnd/>
            <a:tailEnd/>
          </a:ln>
        </p:spPr>
      </p:pic>
      <p:pic>
        <p:nvPicPr>
          <p:cNvPr id="8"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모서리가 둥근 직사각형 57"/>
          <p:cNvSpPr/>
          <p:nvPr/>
        </p:nvSpPr>
        <p:spPr>
          <a:xfrm>
            <a:off x="1353313" y="1853184"/>
            <a:ext cx="5986272" cy="4582678"/>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11" name="TextBox 10"/>
          <p:cNvSpPr txBox="1"/>
          <p:nvPr/>
        </p:nvSpPr>
        <p:spPr>
          <a:xfrm>
            <a:off x="563165" y="1213699"/>
            <a:ext cx="548900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Braking the infection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8" name="Picture 2"/>
          <p:cNvPicPr>
            <a:picLocks noChangeAspect="1" noChangeArrowheads="1"/>
          </p:cNvPicPr>
          <p:nvPr/>
        </p:nvPicPr>
        <p:blipFill>
          <a:blip r:embed="rId2" cstate="print"/>
          <a:srcRect/>
          <a:stretch>
            <a:fillRect/>
          </a:stretch>
        </p:blipFill>
        <p:spPr bwMode="auto">
          <a:xfrm>
            <a:off x="1621536" y="1934330"/>
            <a:ext cx="5303520" cy="4485297"/>
          </a:xfrm>
          <a:prstGeom prst="rect">
            <a:avLst/>
          </a:prstGeom>
          <a:noFill/>
          <a:ln w="9525">
            <a:noFill/>
            <a:round/>
            <a:headEnd/>
            <a:tailEnd/>
          </a:ln>
        </p:spPr>
      </p:pic>
      <p:pic>
        <p:nvPicPr>
          <p:cNvPr id="6"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73024" y="2310018"/>
            <a:ext cx="8034528" cy="871008"/>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Eliminating any one of the six key elements breaks the       chain and prevents the spread of infection.</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849404"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Chain of infection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4339650"/>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Which are elements of the chain of infection? (Select all that apply.)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371600" lvl="2" indent="-457200">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A. Pathogen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371600" lvl="2" indent="-457200">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B. Reservoir</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371600" lvl="2" indent="-457200">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C. Portal of exit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371600" lvl="2" indent="-457200">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D. Portal of entry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marL="1371600" lvl="2" indent="-457200">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E. Healthy skin</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545694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Chain of Infection: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2985433"/>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A, B, C, and D</a:t>
            </a: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Rationale: The chain of infection describes the elements that must be present for an infection to occur. The six elements of   the chain of infection are pathogen, reservoir, portal of exit,   method of transmission, portal of entry, and susceptible host.</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5157181"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Chain of Infection: Answer</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3848233"/>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Ways that a person could get an infection within the </a:t>
            </a:r>
            <a:r>
              <a:rPr lang="en-US" sz="2200" b="1" dirty="0" smtClean="0">
                <a:solidFill>
                  <a:schemeClr val="accent2">
                    <a:lumMod val="75000"/>
                  </a:schemeClr>
                </a:solidFill>
                <a:latin typeface="Adobe 고딕 Std B" pitchFamily="34" charset="-127"/>
                <a:ea typeface="Adobe 고딕 Std B" pitchFamily="34" charset="-127"/>
              </a:rPr>
              <a:t>health care system</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four </a:t>
            </a:r>
            <a:r>
              <a:rPr lang="en-US" sz="2200" b="1" dirty="0" smtClean="0">
                <a:solidFill>
                  <a:schemeClr val="accent2">
                    <a:lumMod val="75000"/>
                  </a:schemeClr>
                </a:solidFill>
                <a:latin typeface="Adobe 고딕 Std B" pitchFamily="34" charset="-127"/>
                <a:ea typeface="Adobe 고딕 Std B" pitchFamily="34" charset="-127"/>
              </a:rPr>
              <a:t>major methods </a:t>
            </a:r>
            <a:r>
              <a:rPr lang="en-US" sz="2200" dirty="0" smtClean="0">
                <a:solidFill>
                  <a:srgbClr val="000000"/>
                </a:solidFill>
                <a:latin typeface="Adobe 고딕 Std B" pitchFamily="34" charset="-127"/>
                <a:ea typeface="Adobe 고딕 Std B" pitchFamily="34" charset="-127"/>
              </a:rPr>
              <a:t>of infection control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four techniques that make up the practice of                   </a:t>
            </a:r>
            <a:r>
              <a:rPr lang="en-US" sz="2200" b="1" dirty="0" smtClean="0">
                <a:solidFill>
                  <a:schemeClr val="accent2">
                    <a:lumMod val="75000"/>
                  </a:schemeClr>
                </a:solidFill>
                <a:latin typeface="Adobe 고딕 Std B" pitchFamily="34" charset="-127"/>
                <a:ea typeface="Adobe 고딕 Std B" pitchFamily="34" charset="-127"/>
              </a:rPr>
              <a:t>medical  asepsis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dirty="0" smtClean="0">
                <a:solidFill>
                  <a:srgbClr val="000000"/>
                </a:solidFill>
                <a:latin typeface="Adobe 고딕 Std B" pitchFamily="34" charset="-127"/>
                <a:ea typeface="Adobe 고딕 Std B" pitchFamily="34" charset="-127"/>
              </a:rPr>
              <a:t> </a:t>
            </a:r>
            <a:r>
              <a:rPr lang="en-US" sz="2200" b="1" dirty="0" err="1" smtClean="0">
                <a:solidFill>
                  <a:schemeClr val="accent2">
                    <a:lumMod val="75000"/>
                  </a:schemeClr>
                </a:solidFill>
                <a:latin typeface="Adobe 고딕 Std B" pitchFamily="34" charset="-127"/>
                <a:ea typeface="Adobe 고딕 Std B" pitchFamily="34" charset="-127"/>
              </a:rPr>
              <a:t>Handwashing</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as the single most important method of preventing the spread of infection</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9" name="제목 17"/>
          <p:cNvSpPr>
            <a:spLocks noGrp="1"/>
          </p:cNvSpPr>
          <p:nvPr>
            <p:ph type="title"/>
          </p:nvPr>
        </p:nvSpPr>
        <p:spPr>
          <a:xfrm>
            <a:off x="391278" y="261322"/>
            <a:ext cx="7022216" cy="676596"/>
          </a:xfrm>
        </p:spPr>
        <p:txBody>
          <a:bodyPr>
            <a:normAutofit/>
          </a:bodyPr>
          <a:lstStyle/>
          <a:p>
            <a:pPr lvl="0">
              <a:defRPr/>
            </a:pPr>
            <a:r>
              <a:rPr lang="en-US" altLang="ko-KR" sz="4000" dirty="0" smtClean="0">
                <a:latin typeface="Adobe 고딕 Std B" pitchFamily="34" charset="-127"/>
                <a:ea typeface="Adobe 고딕 Std B" pitchFamily="34" charset="-127"/>
              </a:rPr>
              <a:t>Methods of Infection Control</a:t>
            </a:r>
            <a:endParaRPr lang="ko-KR" altLang="en-US" sz="4000" dirty="0">
              <a:latin typeface="Adobe 고딕 Std B" pitchFamily="34" charset="-127"/>
              <a:ea typeface="Adobe 고딕 Std B" pitchFamily="34" charset="-127"/>
            </a:endParaRPr>
          </a:p>
        </p:txBody>
      </p:sp>
      <p:sp>
        <p:nvSpPr>
          <p:cNvPr id="11" name="TextBox 10"/>
          <p:cNvSpPr txBox="1"/>
          <p:nvPr/>
        </p:nvSpPr>
        <p:spPr>
          <a:xfrm>
            <a:off x="563165" y="1177123"/>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10"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4156331"/>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0000"/>
                </a:solidFill>
                <a:latin typeface="Adobe 고딕 Std B" pitchFamily="34" charset="-127"/>
                <a:ea typeface="Adobe 고딕 Std B" pitchFamily="34" charset="-127"/>
              </a:rPr>
              <a:t> Personal protective equipment</a:t>
            </a:r>
            <a:r>
              <a:rPr lang="en-US" sz="2000" dirty="0" smtClean="0">
                <a:solidFill>
                  <a:srgbClr val="000000"/>
                </a:solidFill>
                <a:ea typeface="Adobe 고딕 Std B" pitchFamily="34" charset="-127"/>
              </a:rPr>
              <a:t>’</a:t>
            </a:r>
            <a:r>
              <a:rPr lang="en-US" sz="2000" dirty="0" smtClean="0">
                <a:solidFill>
                  <a:srgbClr val="000000"/>
                </a:solidFill>
                <a:latin typeface="Adobe 고딕 Std B" pitchFamily="34" charset="-127"/>
                <a:ea typeface="Adobe 고딕 Std B" pitchFamily="34" charset="-127"/>
              </a:rPr>
              <a:t>s (</a:t>
            </a:r>
            <a:r>
              <a:rPr lang="en-US" sz="2000" b="1" dirty="0" smtClean="0">
                <a:solidFill>
                  <a:schemeClr val="accent2">
                    <a:lumMod val="75000"/>
                  </a:schemeClr>
                </a:solidFill>
                <a:latin typeface="Adobe 고딕 Std B" pitchFamily="34" charset="-127"/>
                <a:ea typeface="Adobe 고딕 Std B" pitchFamily="34" charset="-127"/>
              </a:rPr>
              <a:t>PPE</a:t>
            </a:r>
            <a:r>
              <a:rPr lang="en-US" sz="2000" dirty="0" smtClean="0">
                <a:solidFill>
                  <a:srgbClr val="000000"/>
                </a:solidFill>
                <a:latin typeface="Adobe 고딕 Std B" pitchFamily="34" charset="-127"/>
                <a:ea typeface="Adobe 고딕 Std B" pitchFamily="34" charset="-127"/>
              </a:rPr>
              <a:t>) role in infection control</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0000"/>
                </a:solidFill>
                <a:latin typeface="Adobe 고딕 Std B" pitchFamily="34" charset="-127"/>
                <a:ea typeface="Adobe 고딕 Std B" pitchFamily="34" charset="-127"/>
              </a:rPr>
              <a:t> How </a:t>
            </a:r>
            <a:r>
              <a:rPr lang="en-US" sz="2000" b="1" dirty="0" smtClean="0">
                <a:solidFill>
                  <a:schemeClr val="accent2">
                    <a:lumMod val="75000"/>
                  </a:schemeClr>
                </a:solidFill>
                <a:latin typeface="Adobe 고딕 Std B" pitchFamily="34" charset="-127"/>
                <a:ea typeface="Adobe 고딕 Std B" pitchFamily="34" charset="-127"/>
              </a:rPr>
              <a:t>isolation precautions </a:t>
            </a:r>
            <a:r>
              <a:rPr lang="en-US" sz="2000" dirty="0" smtClean="0">
                <a:solidFill>
                  <a:srgbClr val="000000"/>
                </a:solidFill>
                <a:latin typeface="Adobe 고딕 Std B" pitchFamily="34" charset="-127"/>
                <a:ea typeface="Adobe 고딕 Std B" pitchFamily="34" charset="-127"/>
              </a:rPr>
              <a:t>help prevent infection</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0000"/>
                </a:solidFill>
                <a:latin typeface="Adobe 고딕 Std B" pitchFamily="34" charset="-127"/>
                <a:ea typeface="Adobe 고딕 Std B" pitchFamily="34" charset="-127"/>
              </a:rPr>
              <a:t> How </a:t>
            </a:r>
            <a:r>
              <a:rPr lang="en-US" sz="2000" b="1" dirty="0" smtClean="0">
                <a:solidFill>
                  <a:schemeClr val="accent2">
                    <a:lumMod val="75000"/>
                  </a:schemeClr>
                </a:solidFill>
                <a:latin typeface="Adobe 고딕 Std B" pitchFamily="34" charset="-127"/>
                <a:ea typeface="Adobe 고딕 Std B" pitchFamily="34" charset="-127"/>
              </a:rPr>
              <a:t>airborne, droplet, contact, and standard precautions</a:t>
            </a:r>
            <a:r>
              <a:rPr lang="en-US" sz="2000" dirty="0" smtClean="0">
                <a:solidFill>
                  <a:schemeClr val="accent2">
                    <a:lumMod val="75000"/>
                  </a:schemeClr>
                </a:solidFill>
                <a:latin typeface="Adobe 고딕 Std B" pitchFamily="34" charset="-127"/>
                <a:ea typeface="Adobe 고딕 Std B" pitchFamily="34" charset="-127"/>
              </a:rPr>
              <a:t> </a:t>
            </a:r>
            <a:r>
              <a:rPr lang="en-US" sz="2000" dirty="0" smtClean="0">
                <a:solidFill>
                  <a:srgbClr val="000000"/>
                </a:solidFill>
                <a:latin typeface="Adobe 고딕 Std B" pitchFamily="34" charset="-127"/>
                <a:ea typeface="Adobe 고딕 Std B" pitchFamily="34" charset="-127"/>
              </a:rPr>
              <a:t>are       used</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0000"/>
                </a:solidFill>
                <a:latin typeface="Adobe 고딕 Std B" pitchFamily="34" charset="-127"/>
                <a:ea typeface="Adobe 고딕 Std B" pitchFamily="34" charset="-127"/>
              </a:rPr>
              <a:t> Tuberculosis (</a:t>
            </a:r>
            <a:r>
              <a:rPr lang="en-US" sz="2000" b="1" dirty="0" smtClean="0">
                <a:solidFill>
                  <a:schemeClr val="accent2">
                    <a:lumMod val="75000"/>
                  </a:schemeClr>
                </a:solidFill>
                <a:latin typeface="Adobe 고딕 Std B" pitchFamily="34" charset="-127"/>
                <a:ea typeface="Adobe 고딕 Std B" pitchFamily="34" charset="-127"/>
              </a:rPr>
              <a:t>TB</a:t>
            </a:r>
            <a:r>
              <a:rPr lang="en-US" sz="2000" dirty="0" smtClean="0">
                <a:solidFill>
                  <a:srgbClr val="000000"/>
                </a:solidFill>
                <a:latin typeface="Adobe 고딕 Std B" pitchFamily="34" charset="-127"/>
                <a:ea typeface="Adobe 고딕 Std B" pitchFamily="34" charset="-127"/>
              </a:rPr>
              <a:t>), an airborne infection that poses a special risk   to health care workers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smtClean="0">
                <a:solidFill>
                  <a:srgbClr val="000000"/>
                </a:solidFill>
                <a:latin typeface="Adobe 고딕 Std B" pitchFamily="34" charset="-127"/>
                <a:ea typeface="Adobe 고딕 Std B" pitchFamily="34" charset="-127"/>
              </a:rPr>
              <a:t> Diseases caused by </a:t>
            </a:r>
            <a:r>
              <a:rPr lang="en-US" sz="2000" b="1" dirty="0" err="1" smtClean="0">
                <a:solidFill>
                  <a:schemeClr val="accent2">
                    <a:lumMod val="75000"/>
                  </a:schemeClr>
                </a:solidFill>
                <a:latin typeface="Adobe 고딕 Std B" pitchFamily="34" charset="-127"/>
                <a:ea typeface="Adobe 고딕 Std B" pitchFamily="34" charset="-127"/>
              </a:rPr>
              <a:t>bloodborne</a:t>
            </a:r>
            <a:r>
              <a:rPr lang="en-US" sz="2000" b="1" dirty="0" smtClean="0">
                <a:solidFill>
                  <a:schemeClr val="accent2">
                    <a:lumMod val="75000"/>
                  </a:schemeClr>
                </a:solidFill>
                <a:latin typeface="Adobe 고딕 Std B" pitchFamily="34" charset="-127"/>
                <a:ea typeface="Adobe 고딕 Std B" pitchFamily="34" charset="-127"/>
              </a:rPr>
              <a:t> pathogens </a:t>
            </a:r>
            <a:r>
              <a:rPr lang="en-US" sz="2000" dirty="0" smtClean="0">
                <a:solidFill>
                  <a:srgbClr val="000000"/>
                </a:solidFill>
                <a:latin typeface="Adobe 고딕 Std B" pitchFamily="34" charset="-127"/>
                <a:ea typeface="Adobe 고딕 Std B" pitchFamily="34" charset="-127"/>
              </a:rPr>
              <a:t>and how the viruses that cause these diseases affect the body</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177123"/>
            <a:ext cx="6944530"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Methods of Infection Control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4208653"/>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chemeClr val="accent2">
                    <a:lumMod val="75000"/>
                  </a:schemeClr>
                </a:solidFill>
                <a:latin typeface="Adobe 고딕 Std B" pitchFamily="34" charset="-127"/>
                <a:ea typeface="Adobe 고딕 Std B" pitchFamily="34" charset="-127"/>
              </a:rPr>
              <a:t>Infection control</a:t>
            </a:r>
            <a:r>
              <a:rPr lang="en-US" sz="2200" dirty="0" smtClean="0">
                <a:solidFill>
                  <a:schemeClr val="accent2">
                    <a:lumMod val="75000"/>
                  </a:schemeClr>
                </a:solidFill>
                <a:latin typeface="Adobe 고딕 Std B" pitchFamily="34" charset="-127"/>
                <a:ea typeface="Adobe 고딕 Std B" pitchFamily="34" charset="-127"/>
              </a:rPr>
              <a:t>:</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Basic practices designed to decrease the spread of an infection from one person to another</a:t>
            </a:r>
          </a:p>
          <a:p>
            <a:pPr marL="1477963" lvl="3"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Box 10-1</a:t>
            </a:r>
            <a:r>
              <a:rPr lang="en-US" sz="2200" dirty="0" smtClean="0">
                <a:solidFill>
                  <a:srgbClr val="000000"/>
                </a:solidFill>
                <a:latin typeface="Adobe 고딕 Std B" pitchFamily="34" charset="-127"/>
                <a:ea typeface="Adobe 고딕 Std B" pitchFamily="34" charset="-127"/>
              </a:rPr>
              <a:t>.page - 230</a:t>
            </a:r>
          </a:p>
          <a:p>
            <a:pPr marL="1477963" lvl="3"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Guidelines Box 10-2</a:t>
            </a:r>
            <a:r>
              <a:rPr lang="en-US" sz="2200" dirty="0" smtClean="0">
                <a:solidFill>
                  <a:srgbClr val="000000"/>
                </a:solidFill>
                <a:latin typeface="Adobe 고딕 Std B" pitchFamily="34" charset="-127"/>
                <a:ea typeface="Adobe 고딕 Std B" pitchFamily="34" charset="-127"/>
              </a:rPr>
              <a:t>.page-233</a:t>
            </a:r>
          </a:p>
          <a:p>
            <a:pPr marL="1477963" lvl="3"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err="1" smtClean="0">
                <a:solidFill>
                  <a:schemeClr val="accent2">
                    <a:lumMod val="75000"/>
                  </a:schemeClr>
                </a:solidFill>
                <a:latin typeface="Adobe 고딕 Std B" pitchFamily="34" charset="-127"/>
                <a:ea typeface="Adobe 고딕 Std B" pitchFamily="34" charset="-127"/>
              </a:rPr>
              <a:t>Nosocomial</a:t>
            </a:r>
            <a:r>
              <a:rPr lang="en-US" sz="2200" b="1" dirty="0" smtClean="0">
                <a:solidFill>
                  <a:schemeClr val="accent2">
                    <a:lumMod val="75000"/>
                  </a:schemeClr>
                </a:solidFill>
                <a:latin typeface="Adobe 고딕 Std B" pitchFamily="34" charset="-127"/>
                <a:ea typeface="Adobe 고딕 Std B" pitchFamily="34" charset="-127"/>
              </a:rPr>
              <a:t> infection </a:t>
            </a:r>
            <a:r>
              <a:rPr lang="en-US" sz="2200" b="1" dirty="0" smtClean="0">
                <a:solidFill>
                  <a:srgbClr val="000000"/>
                </a:solidFill>
                <a:latin typeface="Adobe 고딕 Std B" pitchFamily="34" charset="-127"/>
                <a:ea typeface="Adobe 고딕 Std B" pitchFamily="34" charset="-127"/>
              </a:rPr>
              <a:t>(</a:t>
            </a:r>
            <a:r>
              <a:rPr lang="ko-KR" altLang="en-US" sz="2200" b="1" dirty="0" smtClean="0">
                <a:solidFill>
                  <a:srgbClr val="000000"/>
                </a:solidFill>
                <a:latin typeface="Adobe 고딕 Std B" pitchFamily="34" charset="-127"/>
                <a:ea typeface="Adobe 고딕 Std B" pitchFamily="34" charset="-127"/>
              </a:rPr>
              <a:t>원내</a:t>
            </a:r>
            <a:r>
              <a:rPr lang="en-US" altLang="ko-KR" sz="2200" b="1" dirty="0" smtClean="0">
                <a:solidFill>
                  <a:srgbClr val="000000"/>
                </a:solidFill>
                <a:latin typeface="Adobe 고딕 Std B" pitchFamily="34" charset="-127"/>
                <a:ea typeface="Adobe 고딕 Std B" pitchFamily="34" charset="-127"/>
              </a:rPr>
              <a:t>, </a:t>
            </a:r>
            <a:r>
              <a:rPr lang="ko-KR" altLang="en-US" sz="2200" b="1" dirty="0" smtClean="0">
                <a:solidFill>
                  <a:srgbClr val="000000"/>
                </a:solidFill>
                <a:latin typeface="Adobe 고딕 Std B" pitchFamily="34" charset="-127"/>
                <a:ea typeface="Adobe 고딕 Std B" pitchFamily="34" charset="-127"/>
              </a:rPr>
              <a:t>병원내  감염</a:t>
            </a:r>
            <a:r>
              <a:rPr lang="en-US" altLang="ko-KR" sz="2200" b="1"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An infection acquired while in a health care facility</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177123"/>
            <a:ext cx="339227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 Control</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육각형 2"/>
          <p:cNvSpPr/>
          <p:nvPr/>
        </p:nvSpPr>
        <p:spPr>
          <a:xfrm>
            <a:off x="2330204" y="1947164"/>
            <a:ext cx="4560100" cy="3931122"/>
          </a:xfrm>
          <a:prstGeom prst="hexagon">
            <a:avLst/>
          </a:prstGeom>
          <a:solidFill>
            <a:srgbClr val="EBF6FA"/>
          </a:solidFill>
          <a:ln w="69850">
            <a:solidFill>
              <a:srgbClr val="A8D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p:cNvSpPr txBox="1"/>
          <p:nvPr/>
        </p:nvSpPr>
        <p:spPr>
          <a:xfrm>
            <a:off x="2641601" y="3398590"/>
            <a:ext cx="3918856" cy="923330"/>
          </a:xfrm>
          <a:prstGeom prst="rect">
            <a:avLst/>
          </a:prstGeom>
          <a:noFill/>
        </p:spPr>
        <p:txBody>
          <a:bodyPr wrap="square" rtlCol="0">
            <a:spAutoFit/>
          </a:bodyPr>
          <a:lstStyle/>
          <a:p>
            <a:pPr algn="ctr"/>
            <a:r>
              <a:rPr lang="en-US" altLang="ko-KR" sz="5400" b="1" dirty="0" smtClean="0">
                <a:ln>
                  <a:solidFill>
                    <a:schemeClr val="accent1">
                      <a:shade val="50000"/>
                      <a:alpha val="0"/>
                    </a:schemeClr>
                  </a:solidFill>
                </a:ln>
                <a:solidFill>
                  <a:srgbClr val="2781A1"/>
                </a:solidFill>
                <a:latin typeface="나눔바른고딕" panose="020B0603020101020101" pitchFamily="50" charset="-127"/>
                <a:ea typeface="나눔바른고딕" panose="020B0603020101020101" pitchFamily="50" charset="-127"/>
              </a:rPr>
              <a:t>Hepatitis</a:t>
            </a:r>
            <a:endParaRPr lang="ko-KR" altLang="en-US" sz="5400" b="1" dirty="0">
              <a:ln>
                <a:solidFill>
                  <a:schemeClr val="accent1">
                    <a:shade val="50000"/>
                    <a:alpha val="0"/>
                  </a:schemeClr>
                </a:solidFill>
              </a:ln>
              <a:solidFill>
                <a:srgbClr val="2781A1"/>
              </a:solidFill>
              <a:latin typeface="나눔바른고딕" panose="020B0603020101020101" pitchFamily="50" charset="-127"/>
              <a:ea typeface="나눔바른고딕" panose="020B0603020101020101" pitchFamily="50" charset="-127"/>
            </a:endParaRPr>
          </a:p>
        </p:txBody>
      </p:sp>
      <p:sp>
        <p:nvSpPr>
          <p:cNvPr id="18" name="제목 17"/>
          <p:cNvSpPr>
            <a:spLocks noGrp="1"/>
          </p:cNvSpPr>
          <p:nvPr>
            <p:ph type="title"/>
          </p:nvPr>
        </p:nvSpPr>
        <p:spPr>
          <a:xfrm>
            <a:off x="391278" y="261322"/>
            <a:ext cx="7022216" cy="676596"/>
          </a:xfrm>
        </p:spPr>
        <p:txBody>
          <a:bodyPr>
            <a:normAutofit/>
          </a:bodyPr>
          <a:lstStyle/>
          <a:p>
            <a:r>
              <a:rPr lang="en-US" sz="4000" dirty="0" smtClean="0">
                <a:latin typeface="Adobe 고딕 Std B" pitchFamily="34" charset="-127"/>
                <a:ea typeface="Adobe 고딕 Std B" pitchFamily="34" charset="-127"/>
              </a:rPr>
              <a:t>Hepatitis</a:t>
            </a:r>
            <a:endParaRPr lang="ko-KR" altLang="en-US" sz="4000" dirty="0">
              <a:latin typeface="Adobe 고딕 Std B" pitchFamily="34" charset="-127"/>
              <a:ea typeface="Adobe 고딕 Std B" pitchFamily="34" charset="-127"/>
            </a:endParaRPr>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2858539"/>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Four</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major methods of infection control:</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Medical asepsis(</a:t>
            </a:r>
            <a:r>
              <a:rPr lang="ko-KR" altLang="en-US" sz="2200" dirty="0" smtClean="0">
                <a:solidFill>
                  <a:srgbClr val="000000"/>
                </a:solidFill>
                <a:latin typeface="Adobe 고딕 Std B" pitchFamily="34" charset="-127"/>
                <a:ea typeface="Adobe 고딕 Std B" pitchFamily="34" charset="-127"/>
              </a:rPr>
              <a:t>무균</a:t>
            </a:r>
            <a:r>
              <a:rPr lang="en-US" altLang="ko-KR" sz="2200" dirty="0" smtClean="0">
                <a:solidFill>
                  <a:srgbClr val="000000"/>
                </a:solidFill>
                <a:latin typeface="Adobe 고딕 Std B" pitchFamily="34" charset="-127"/>
                <a:ea typeface="Adobe 고딕 Std B" pitchFamily="34" charset="-127"/>
              </a:rPr>
              <a:t>, </a:t>
            </a:r>
            <a:r>
              <a:rPr lang="ko-KR" altLang="en-US" sz="2200" dirty="0" smtClean="0">
                <a:solidFill>
                  <a:srgbClr val="000000"/>
                </a:solidFill>
                <a:latin typeface="Adobe 고딕 Std B" pitchFamily="34" charset="-127"/>
                <a:ea typeface="Adobe 고딕 Std B" pitchFamily="34" charset="-127"/>
              </a:rPr>
              <a:t>멸균</a:t>
            </a:r>
            <a:r>
              <a:rPr lang="en-US" altLang="ko-KR" sz="2200" dirty="0" smtClean="0">
                <a:solidFill>
                  <a:srgbClr val="000000"/>
                </a:solidFill>
                <a:latin typeface="Adobe 고딕 Std B" pitchFamily="34" charset="-127"/>
                <a:ea typeface="Adobe 고딕 Std B" pitchFamily="34" charset="-127"/>
              </a:rPr>
              <a:t>)</a:t>
            </a:r>
            <a:endParaRPr lang="en-US" sz="22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Surgical asepsis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Barrier methods( </a:t>
            </a:r>
            <a:r>
              <a:rPr lang="ko-KR" altLang="en-US" sz="2200" dirty="0" smtClean="0">
                <a:solidFill>
                  <a:srgbClr val="000000"/>
                </a:solidFill>
                <a:latin typeface="Adobe 고딕 Std B" pitchFamily="34" charset="-127"/>
                <a:ea typeface="Adobe 고딕 Std B" pitchFamily="34" charset="-127"/>
              </a:rPr>
              <a:t>차단벽</a:t>
            </a:r>
            <a:r>
              <a:rPr lang="en-US" altLang="ko-KR" sz="2200" dirty="0" smtClean="0">
                <a:solidFill>
                  <a:srgbClr val="000000"/>
                </a:solidFill>
                <a:latin typeface="Adobe 고딕 Std B" pitchFamily="34" charset="-127"/>
                <a:ea typeface="Adobe 고딕 Std B" pitchFamily="34" charset="-127"/>
              </a:rPr>
              <a:t> </a:t>
            </a:r>
            <a:r>
              <a:rPr lang="ko-KR" altLang="en-US" sz="2200" dirty="0" smtClean="0">
                <a:solidFill>
                  <a:srgbClr val="000000"/>
                </a:solidFill>
                <a:latin typeface="Adobe 고딕 Std B" pitchFamily="34" charset="-127"/>
                <a:ea typeface="Adobe 고딕 Std B" pitchFamily="34" charset="-127"/>
              </a:rPr>
              <a:t>방법</a:t>
            </a:r>
            <a:r>
              <a:rPr lang="en-US" altLang="ko-KR" sz="2200" dirty="0" smtClean="0">
                <a:solidFill>
                  <a:srgbClr val="000000"/>
                </a:solidFill>
                <a:latin typeface="Adobe 고딕 Std B" pitchFamily="34" charset="-127"/>
                <a:ea typeface="Adobe 고딕 Std B" pitchFamily="34" charset="-127"/>
              </a:rPr>
              <a:t>)</a:t>
            </a:r>
            <a:endParaRPr lang="en-US" sz="2200"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Isolation precautions</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177123"/>
            <a:ext cx="4708340"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 Control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4513351"/>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Goal</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To remove pathogens from surfaces, equipment,       and the hands of health care workers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Table 10-2</a:t>
            </a:r>
            <a:r>
              <a:rPr lang="en-US" sz="2200" dirty="0" smtClean="0">
                <a:solidFill>
                  <a:srgbClr val="000000"/>
                </a:solidFill>
                <a:latin typeface="Adobe 고딕 Std B" pitchFamily="34" charset="-127"/>
                <a:ea typeface="Adobe 고딕 Std B" pitchFamily="34" charset="-127"/>
              </a:rPr>
              <a:t>. page-232</a:t>
            </a:r>
          </a:p>
          <a:p>
            <a:pPr marL="341313" indent="-341313">
              <a:lnSpc>
                <a:spcPct val="90000"/>
              </a:lnSpc>
              <a:spcBef>
                <a:spcPts val="1650"/>
              </a:spcBef>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b="1"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Prevention: Proper </a:t>
            </a:r>
            <a:r>
              <a:rPr lang="en-US" sz="2200" b="1" dirty="0" err="1" smtClean="0">
                <a:solidFill>
                  <a:schemeClr val="accent2">
                    <a:lumMod val="75000"/>
                  </a:schemeClr>
                </a:solidFill>
                <a:latin typeface="Adobe 고딕 Std B" pitchFamily="34" charset="-127"/>
                <a:ea typeface="Adobe 고딕 Std B" pitchFamily="34" charset="-127"/>
              </a:rPr>
              <a:t>handwashing</a:t>
            </a:r>
            <a:r>
              <a:rPr lang="en-US" sz="2200" b="1" dirty="0" smtClean="0">
                <a:solidFill>
                  <a:srgbClr val="000000"/>
                </a:solidFill>
                <a:latin typeface="Adobe 고딕 Std B" pitchFamily="34" charset="-127"/>
                <a:ea typeface="Adobe 고딕 Std B" pitchFamily="34" charset="-127"/>
              </a:rPr>
              <a:t> – </a:t>
            </a:r>
            <a:r>
              <a:rPr lang="ko-KR" altLang="en-US" sz="2200" b="1" dirty="0" smtClean="0">
                <a:solidFill>
                  <a:srgbClr val="000000"/>
                </a:solidFill>
                <a:latin typeface="Adobe 고딕 Std B" pitchFamily="34" charset="-127"/>
                <a:ea typeface="Adobe 고딕 Std B" pitchFamily="34" charset="-127"/>
              </a:rPr>
              <a:t>아주 중요</a:t>
            </a:r>
            <a:r>
              <a:rPr lang="en-US" altLang="ko-KR" sz="2200" b="1" dirty="0" smtClean="0">
                <a:solidFill>
                  <a:srgbClr val="000000"/>
                </a:solidFill>
                <a:latin typeface="Adobe 고딕 Std B" pitchFamily="34" charset="-127"/>
                <a:ea typeface="Adobe 고딕 Std B" pitchFamily="34" charset="-127"/>
              </a:rPr>
              <a:t>!</a:t>
            </a:r>
            <a:endParaRPr lang="en-US" sz="2200" b="1" dirty="0" smtClean="0">
              <a:solidFill>
                <a:srgbClr val="000000"/>
              </a:solidFill>
              <a:latin typeface="Adobe 고딕 Std B" pitchFamily="34" charset="-127"/>
              <a:ea typeface="Adobe 고딕 Std B" pitchFamily="34" charset="-127"/>
            </a:endParaRP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Visibly soiled hand: Use soap and water.</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Hands are not visibly soiled: Use alcohol-based hand      rub.</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Procedure 10-1 </a:t>
            </a:r>
            <a:r>
              <a:rPr lang="en-US" sz="2200" b="1" dirty="0" smtClean="0">
                <a:solidFill>
                  <a:srgbClr val="000000"/>
                </a:solidFill>
                <a:latin typeface="Adobe 고딕 Std B" pitchFamily="34" charset="-127"/>
                <a:ea typeface="Adobe 고딕 Std B" pitchFamily="34" charset="-127"/>
              </a:rPr>
              <a:t>(page-244)</a:t>
            </a:r>
            <a:r>
              <a:rPr lang="en-US" sz="2200" dirty="0" smtClean="0">
                <a:solidFill>
                  <a:srgbClr val="000000"/>
                </a:solidFill>
                <a:latin typeface="Adobe 고딕 Std B" pitchFamily="34" charset="-127"/>
                <a:ea typeface="Adobe 고딕 Std B" pitchFamily="34" charset="-127"/>
              </a:rPr>
              <a:t>and</a:t>
            </a:r>
            <a:r>
              <a:rPr lang="en-US" sz="2200" b="1" dirty="0" smtClean="0">
                <a:solidFill>
                  <a:srgbClr val="000000"/>
                </a:solidFill>
                <a:latin typeface="Adobe 고딕 Std B" pitchFamily="34" charset="-127"/>
                <a:ea typeface="Adobe 고딕 Std B" pitchFamily="34" charset="-127"/>
              </a:rPr>
              <a:t> Box 10-2</a:t>
            </a:r>
            <a:r>
              <a:rPr lang="en-US" sz="2200" dirty="0" smtClean="0">
                <a:solidFill>
                  <a:srgbClr val="000000"/>
                </a:solidFill>
                <a:latin typeface="Adobe 고딕 Std B" pitchFamily="34" charset="-127"/>
                <a:ea typeface="Adobe 고딕 Std B" pitchFamily="34" charset="-127"/>
              </a:rPr>
              <a:t>.</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177123"/>
            <a:ext cx="3166251"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Medical Asepsis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3230949"/>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Involves </a:t>
            </a:r>
            <a:r>
              <a:rPr lang="en-US" sz="2200" b="1" dirty="0" smtClean="0">
                <a:solidFill>
                  <a:schemeClr val="accent2">
                    <a:lumMod val="75000"/>
                  </a:schemeClr>
                </a:solidFill>
                <a:latin typeface="Adobe 고딕 Std B" pitchFamily="34" charset="-127"/>
                <a:ea typeface="Adobe 고딕 Std B" pitchFamily="34" charset="-127"/>
              </a:rPr>
              <a:t>sterilization</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of all instruments and equipment       used for procedures that involve entering a person</a:t>
            </a:r>
            <a:r>
              <a:rPr lang="en-US" sz="2200" dirty="0" smtClean="0">
                <a:solidFill>
                  <a:srgbClr val="000000"/>
                </a:solidFill>
                <a:ea typeface="Adobe 고딕 Std B" pitchFamily="34" charset="-127"/>
              </a:rPr>
              <a:t>’</a:t>
            </a:r>
            <a:r>
              <a:rPr lang="en-US" sz="2200" dirty="0" smtClean="0">
                <a:solidFill>
                  <a:srgbClr val="000000"/>
                </a:solidFill>
                <a:latin typeface="Adobe 고딕 Std B" pitchFamily="34" charset="-127"/>
                <a:ea typeface="Adobe 고딕 Std B" pitchFamily="34" charset="-127"/>
              </a:rPr>
              <a:t>s body, such as: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Surgical procedures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Injections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Insertion of intravenous (IV) catheters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Insertion of urinary catheters</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177123"/>
            <a:ext cx="320953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Surgical Asepsis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4327338"/>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Use of personal protective equipment (</a:t>
            </a:r>
            <a:r>
              <a:rPr lang="en-US" sz="2200" b="1" dirty="0" smtClean="0">
                <a:solidFill>
                  <a:schemeClr val="accent2">
                    <a:lumMod val="75000"/>
                  </a:schemeClr>
                </a:solidFill>
                <a:latin typeface="Adobe 고딕 Std B" pitchFamily="34" charset="-127"/>
                <a:ea typeface="Adobe 고딕 Std B" pitchFamily="34" charset="-127"/>
              </a:rPr>
              <a:t>PPE</a:t>
            </a:r>
            <a:r>
              <a:rPr lang="en-US" sz="2200" dirty="0" smtClean="0">
                <a:solidFill>
                  <a:srgbClr val="000000"/>
                </a:solidFill>
                <a:latin typeface="Adobe 고딕 Std B" pitchFamily="34" charset="-127"/>
                <a:ea typeface="Adobe 고딕 Std B" pitchFamily="34" charset="-127"/>
              </a:rPr>
              <a:t>) </a:t>
            </a:r>
          </a:p>
          <a:p>
            <a:pPr marL="341313" indent="-341313">
              <a:lnSpc>
                <a:spcPct val="90000"/>
              </a:lnSpc>
              <a:spcBef>
                <a:spcPts val="1650"/>
              </a:spcBef>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Best order for putting on PPE: </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Mask (See </a:t>
            </a:r>
            <a:r>
              <a:rPr lang="pt-BR"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Figure 10-6</a:t>
            </a:r>
            <a:r>
              <a:rPr lang="en-US" sz="2200" dirty="0" smtClean="0">
                <a:solidFill>
                  <a:srgbClr val="000000"/>
                </a:solidFill>
                <a:latin typeface="Adobe 고딕 Std B" pitchFamily="34" charset="-127"/>
                <a:ea typeface="Adobe 고딕 Std B" pitchFamily="34" charset="-127"/>
              </a:rPr>
              <a:t>) page-236</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Protective eyewear (See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Figure 10-7</a:t>
            </a:r>
            <a:r>
              <a:rPr lang="en-US" sz="2200" dirty="0" smtClean="0">
                <a:solidFill>
                  <a:srgbClr val="000000"/>
                </a:solidFill>
                <a:latin typeface="Adobe 고딕 Std B" pitchFamily="34" charset="-127"/>
                <a:ea typeface="Adobe 고딕 Std B" pitchFamily="34" charset="-127"/>
              </a:rPr>
              <a:t>)-page-236</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Gowns (See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Procedures 10-3</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and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10-4</a:t>
            </a:r>
            <a:r>
              <a:rPr lang="en-US" sz="2200" dirty="0" smtClean="0">
                <a:solidFill>
                  <a:srgbClr val="000000"/>
                </a:solidFill>
                <a:latin typeface="Adobe 고딕 Std B" pitchFamily="34" charset="-127"/>
                <a:ea typeface="Adobe 고딕 Std B" pitchFamily="34" charset="-127"/>
              </a:rPr>
              <a:t>) page 247</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and page -248</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Gloves (See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Guidelines Box 10-2 </a:t>
            </a:r>
            <a:r>
              <a:rPr lang="en-US" sz="2200" dirty="0" smtClean="0">
                <a:solidFill>
                  <a:srgbClr val="000000"/>
                </a:solidFill>
                <a:latin typeface="Adobe 고딕 Std B" pitchFamily="34" charset="-127"/>
                <a:ea typeface="Adobe 고딕 Std B" pitchFamily="34" charset="-127"/>
              </a:rPr>
              <a:t>and</a:t>
            </a:r>
            <a:r>
              <a:rPr lang="en-US" sz="2200" b="1" dirty="0" smtClean="0">
                <a:solidFill>
                  <a:srgbClr val="000000"/>
                </a:solidFill>
                <a:latin typeface="Adobe 고딕 Std B" pitchFamily="34" charset="-127"/>
                <a:ea typeface="Adobe 고딕 Std B" pitchFamily="34" charset="-127"/>
              </a:rPr>
              <a:t>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Procedure 10-2</a:t>
            </a:r>
            <a:r>
              <a:rPr lang="en-US" sz="2200" dirty="0" smtClean="0">
                <a:solidFill>
                  <a:srgbClr val="000000"/>
                </a:solidFill>
                <a:latin typeface="Adobe 고딕 Std B" pitchFamily="34" charset="-127"/>
                <a:ea typeface="Adobe 고딕 Std B" pitchFamily="34" charset="-127"/>
              </a:rPr>
              <a:t>)        page-246</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324159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Barrier Methods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3063916"/>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Isolation precautions are guidelines followed to </a:t>
            </a:r>
            <a:r>
              <a:rPr lang="en-US" sz="2200" b="1" dirty="0" smtClean="0">
                <a:solidFill>
                  <a:schemeClr val="bg2">
                    <a:lumMod val="10000"/>
                  </a:schemeClr>
                </a:solidFill>
                <a:effectLst>
                  <a:outerShdw blurRad="38100" dist="38100" dir="2700000" algn="tl">
                    <a:srgbClr val="000000">
                      <a:alpha val="43137"/>
                    </a:srgbClr>
                  </a:outerShdw>
                </a:effectLst>
                <a:latin typeface="Adobe 고딕 Std B" pitchFamily="34" charset="-127"/>
                <a:ea typeface="Adobe 고딕 Std B" pitchFamily="34" charset="-127"/>
              </a:rPr>
              <a:t>contain the pathogen </a:t>
            </a:r>
            <a:r>
              <a:rPr lang="en-US" sz="2200" dirty="0" smtClean="0">
                <a:solidFill>
                  <a:srgbClr val="000000"/>
                </a:solidFill>
                <a:latin typeface="Adobe 고딕 Std B" pitchFamily="34" charset="-127"/>
                <a:ea typeface="Adobe 고딕 Std B" pitchFamily="34" charset="-127"/>
              </a:rPr>
              <a:t>and limit its exposure to others as much as             possible.</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chemeClr val="accent2">
                    <a:lumMod val="75000"/>
                  </a:schemeClr>
                </a:solidFill>
                <a:latin typeface="Adobe 고딕 Std B" pitchFamily="34" charset="-127"/>
                <a:ea typeface="Adobe 고딕 Std B" pitchFamily="34" charset="-127"/>
              </a:rPr>
              <a:t>Transmission-based precautions</a:t>
            </a:r>
            <a:r>
              <a:rPr lang="en-US" sz="2200" dirty="0" smtClean="0">
                <a:solidFill>
                  <a:srgbClr val="000000"/>
                </a:solidFill>
                <a:latin typeface="Adobe 고딕 Std B" pitchFamily="34" charset="-127"/>
                <a:ea typeface="Adobe 고딕 Std B" pitchFamily="34" charset="-127"/>
              </a:rPr>
              <a:t>:</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Used when a person is known or thought to have an infection that is transmitted in a certain way</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26110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Isolation Precautions </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2642775"/>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Is the following statement True or False?</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a:lnSpc>
                <a:spcPct val="90000"/>
              </a:lnSpc>
              <a:spcBef>
                <a:spcPts val="1650"/>
              </a:spcBef>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341313" indent="-341313" eaLnBrk="0" hangingPunct="0">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For </a:t>
            </a:r>
            <a:r>
              <a:rPr lang="en-US" sz="2200" dirty="0" err="1" smtClean="0">
                <a:solidFill>
                  <a:srgbClr val="000000"/>
                </a:solidFill>
                <a:latin typeface="Adobe 고딕 Std B" pitchFamily="34" charset="-127"/>
                <a:ea typeface="Adobe 고딕 Std B" pitchFamily="34" charset="-127"/>
              </a:rPr>
              <a:t>handwashing</a:t>
            </a:r>
            <a:r>
              <a:rPr lang="en-US" sz="2200" dirty="0" smtClean="0">
                <a:solidFill>
                  <a:srgbClr val="000000"/>
                </a:solidFill>
                <a:latin typeface="Adobe 고딕 Std B" pitchFamily="34" charset="-127"/>
                <a:ea typeface="Adobe 고딕 Std B" pitchFamily="34" charset="-127"/>
              </a:rPr>
              <a:t> to be effective in preventing the spread   of infection, it must be performed thoroughly, properly,      and consistently.</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515878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Barrier Methods: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2981329"/>
          </a:xfrm>
          <a:prstGeom prst="rect">
            <a:avLst/>
          </a:prstGeom>
          <a:noFill/>
        </p:spPr>
        <p:txBody>
          <a:bodyPr wrap="square" rtlCol="0">
            <a:spAutoFit/>
          </a:bodyPr>
          <a:lstStyle/>
          <a:p>
            <a:pPr marL="279400"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True</a:t>
            </a:r>
          </a:p>
          <a:p>
            <a:pPr marL="279400"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lnSpc>
                <a:spcPct val="90000"/>
              </a:lnSpc>
              <a:spcBef>
                <a:spcPts val="16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Rationale: </a:t>
            </a:r>
            <a:r>
              <a:rPr lang="en-US" sz="2200" dirty="0" err="1" smtClean="0">
                <a:solidFill>
                  <a:srgbClr val="000000"/>
                </a:solidFill>
                <a:latin typeface="Adobe 고딕 Std B" pitchFamily="34" charset="-127"/>
                <a:ea typeface="Adobe 고딕 Std B" pitchFamily="34" charset="-127"/>
              </a:rPr>
              <a:t>Handwashing</a:t>
            </a:r>
            <a:r>
              <a:rPr lang="en-US" sz="2200" dirty="0" smtClean="0">
                <a:solidFill>
                  <a:srgbClr val="000000"/>
                </a:solidFill>
                <a:latin typeface="Adobe 고딕 Std B" pitchFamily="34" charset="-127"/>
                <a:ea typeface="Adobe 고딕 Std B" pitchFamily="34" charset="-127"/>
              </a:rPr>
              <a:t> is the single most effective method of preventing the spread of infection. For </a:t>
            </a:r>
            <a:r>
              <a:rPr lang="en-US" sz="2200" dirty="0" err="1" smtClean="0">
                <a:solidFill>
                  <a:srgbClr val="000000"/>
                </a:solidFill>
                <a:latin typeface="Adobe 고딕 Std B" pitchFamily="34" charset="-127"/>
                <a:ea typeface="Adobe 고딕 Std B" pitchFamily="34" charset="-127"/>
              </a:rPr>
              <a:t>handwashing</a:t>
            </a:r>
            <a:r>
              <a:rPr lang="en-US" sz="2200" dirty="0" smtClean="0">
                <a:solidFill>
                  <a:srgbClr val="000000"/>
                </a:solidFill>
                <a:latin typeface="Adobe 고딕 Std B" pitchFamily="34" charset="-127"/>
                <a:ea typeface="Adobe 고딕 Std B" pitchFamily="34" charset="-127"/>
              </a:rPr>
              <a:t> to    be effective in preventing the spread of infection, it must be performed thoroughly, properly, and consistently.</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859022"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Barrier Methods: Answer</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모서리가 둥근 직사각형 57"/>
          <p:cNvSpPr/>
          <p:nvPr/>
        </p:nvSpPr>
        <p:spPr>
          <a:xfrm>
            <a:off x="1097281" y="1853184"/>
            <a:ext cx="6986016" cy="4572000"/>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9" name="제목 17"/>
          <p:cNvSpPr>
            <a:spLocks noGrp="1"/>
          </p:cNvSpPr>
          <p:nvPr>
            <p:ph type="title"/>
          </p:nvPr>
        </p:nvSpPr>
        <p:spPr>
          <a:xfrm>
            <a:off x="391278" y="261322"/>
            <a:ext cx="7022216" cy="676596"/>
          </a:xfrm>
        </p:spPr>
        <p:txBody>
          <a:bodyPr>
            <a:normAutofit fontScale="90000"/>
          </a:bodyPr>
          <a:lstStyle/>
          <a:p>
            <a:pPr lvl="0">
              <a:defRPr/>
            </a:pPr>
            <a:r>
              <a:rPr lang="en-US" altLang="ko-KR" sz="4000" dirty="0" smtClean="0">
                <a:latin typeface="Adobe 고딕 Std B" pitchFamily="34" charset="-127"/>
                <a:ea typeface="Adobe 고딕 Std B" pitchFamily="34" charset="-127"/>
              </a:rPr>
              <a:t>Transmission-Based Precautions</a:t>
            </a:r>
            <a:endParaRPr lang="ko-KR" altLang="en-US" sz="4000" dirty="0">
              <a:latin typeface="Adobe 고딕 Std B" pitchFamily="34" charset="-127"/>
              <a:ea typeface="Adobe 고딕 Std B" pitchFamily="34" charset="-127"/>
            </a:endParaRPr>
          </a:p>
        </p:txBody>
      </p:sp>
      <p:sp>
        <p:nvSpPr>
          <p:cNvPr id="10" name="TextBox 9"/>
          <p:cNvSpPr txBox="1"/>
          <p:nvPr/>
        </p:nvSpPr>
        <p:spPr>
          <a:xfrm>
            <a:off x="524257" y="902803"/>
            <a:ext cx="1814208" cy="461665"/>
          </a:xfrm>
          <a:prstGeom prst="rect">
            <a:avLst/>
          </a:prstGeom>
          <a:noFill/>
        </p:spPr>
        <p:txBody>
          <a:bodyPr wrap="square" rtlCol="0">
            <a:spAutoFit/>
          </a:bodyPr>
          <a:lstStyle/>
          <a:p>
            <a:r>
              <a:rPr lang="en-US" altLang="ko-KR" sz="2400" b="1" dirty="0" smtClean="0">
                <a:ln>
                  <a:solidFill>
                    <a:schemeClr val="accent1">
                      <a:shade val="50000"/>
                      <a:alpha val="0"/>
                    </a:schemeClr>
                  </a:solidFill>
                </a:ln>
                <a:solidFill>
                  <a:srgbClr val="095988"/>
                </a:solidFill>
                <a:latin typeface="Adobe 고딕 Std B" pitchFamily="34" charset="-127"/>
                <a:ea typeface="Adobe 고딕 Std B" pitchFamily="34" charset="-127"/>
              </a:rPr>
              <a:t>page -237</a:t>
            </a:r>
            <a:endParaRPr lang="ko-KR" altLang="en-US" sz="2400" b="1" dirty="0">
              <a:ln>
                <a:solidFill>
                  <a:schemeClr val="accent1">
                    <a:shade val="50000"/>
                    <a:alpha val="0"/>
                  </a:schemeClr>
                </a:solidFill>
              </a:ln>
              <a:solidFill>
                <a:srgbClr val="095988"/>
              </a:solidFill>
              <a:latin typeface="Adobe 고딕 Std B" pitchFamily="34" charset="-127"/>
              <a:ea typeface="Adobe 고딕 Std B" pitchFamily="34" charset="-127"/>
            </a:endParaRPr>
          </a:p>
        </p:txBody>
      </p:sp>
      <p:sp>
        <p:nvSpPr>
          <p:cNvPr id="11" name="TextBox 10"/>
          <p:cNvSpPr txBox="1"/>
          <p:nvPr/>
        </p:nvSpPr>
        <p:spPr>
          <a:xfrm>
            <a:off x="526589" y="1347811"/>
            <a:ext cx="4195379"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Airborne Precautions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12" name="Picture 4" descr="\\192.168.25.146\gourav patro\Projects\9781609137502_Carter\Project SRC\Vendor IB files\PPT images\Box 10-3.jpg"/>
          <p:cNvPicPr>
            <a:picLocks noChangeAspect="1" noChangeArrowheads="1"/>
          </p:cNvPicPr>
          <p:nvPr/>
        </p:nvPicPr>
        <p:blipFill>
          <a:blip r:embed="rId2" cstate="print"/>
          <a:srcRect/>
          <a:stretch>
            <a:fillRect/>
          </a:stretch>
        </p:blipFill>
        <p:spPr bwMode="auto">
          <a:xfrm>
            <a:off x="1156653" y="1911096"/>
            <a:ext cx="6853491" cy="4465320"/>
          </a:xfrm>
          <a:prstGeom prst="rect">
            <a:avLst/>
          </a:prstGeom>
          <a:noFill/>
          <a:ln w="9525">
            <a:noFill/>
            <a:miter lim="800000"/>
            <a:headEnd/>
            <a:tailEnd/>
          </a:ln>
        </p:spPr>
      </p:pic>
      <p:pic>
        <p:nvPicPr>
          <p:cNvPr id="8"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2626360"/>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b="1" dirty="0" smtClean="0">
                <a:solidFill>
                  <a:schemeClr val="accent2">
                    <a:lumMod val="75000"/>
                  </a:schemeClr>
                </a:solidFill>
                <a:latin typeface="Adobe 고딕 Std B" pitchFamily="34" charset="-127"/>
                <a:ea typeface="Adobe 고딕 Std B" pitchFamily="34" charset="-127"/>
              </a:rPr>
              <a:t>Airborne</a:t>
            </a:r>
            <a:r>
              <a:rPr lang="en-US" sz="2400" dirty="0" smtClean="0">
                <a:solidFill>
                  <a:srgbClr val="000000"/>
                </a:solidFill>
                <a:latin typeface="Adobe 고딕 Std B" pitchFamily="34" charset="-127"/>
                <a:ea typeface="Adobe 고딕 Std B" pitchFamily="34" charset="-127"/>
              </a:rPr>
              <a:t> pathogens: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latin typeface="Adobe 고딕 Std B" pitchFamily="34" charset="-127"/>
                <a:ea typeface="Adobe 고딕 Std B" pitchFamily="34" charset="-127"/>
              </a:rPr>
              <a:t>Measles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latin typeface="Adobe 고딕 Std B" pitchFamily="34" charset="-127"/>
                <a:ea typeface="Adobe 고딕 Std B" pitchFamily="34" charset="-127"/>
              </a:rPr>
              <a:t>Chickenpox(</a:t>
            </a:r>
            <a:r>
              <a:rPr lang="ko-KR" altLang="en-US" sz="2400" dirty="0" smtClean="0">
                <a:solidFill>
                  <a:srgbClr val="000000"/>
                </a:solidFill>
                <a:latin typeface="Adobe 고딕 Std B" pitchFamily="34" charset="-127"/>
                <a:ea typeface="Adobe 고딕 Std B" pitchFamily="34" charset="-127"/>
              </a:rPr>
              <a:t>수두</a:t>
            </a:r>
            <a:r>
              <a:rPr lang="en-US" altLang="ko-KR" sz="2400" dirty="0" smtClean="0">
                <a:solidFill>
                  <a:srgbClr val="000000"/>
                </a:solidFill>
                <a:latin typeface="Adobe 고딕 Std B" pitchFamily="34" charset="-127"/>
                <a:ea typeface="Adobe 고딕 Std B" pitchFamily="34" charset="-127"/>
              </a:rPr>
              <a:t>)</a:t>
            </a:r>
            <a:endParaRPr lang="en-US" sz="2400" dirty="0" smtClean="0">
              <a:solidFill>
                <a:srgbClr val="000000"/>
              </a:solidFill>
              <a:latin typeface="Adobe 고딕 Std B" pitchFamily="34" charset="-127"/>
              <a:ea typeface="Adobe 고딕 Std B" pitchFamily="34" charset="-127"/>
            </a:endParaRP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latin typeface="Adobe 고딕 Std B" pitchFamily="34" charset="-127"/>
                <a:ea typeface="Adobe 고딕 Std B" pitchFamily="34" charset="-127"/>
              </a:rPr>
              <a:t>Tuberculosis (TB)</a:t>
            </a:r>
          </a:p>
          <a:p>
            <a:pPr marL="1203325" lvl="2">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400" dirty="0" smtClean="0">
                <a:solidFill>
                  <a:srgbClr val="000000"/>
                </a:solidFill>
                <a:latin typeface="Adobe 고딕 Std B" pitchFamily="34" charset="-127"/>
                <a:ea typeface="Adobe 고딕 Std B" pitchFamily="34" charset="-127"/>
              </a:rPr>
              <a:t>See </a:t>
            </a:r>
            <a:r>
              <a:rPr lang="en-US" sz="24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Box 10-4</a:t>
            </a:r>
            <a:r>
              <a:rPr lang="en-US" sz="2400" dirty="0" smtClean="0">
                <a:solidFill>
                  <a:srgbClr val="000000"/>
                </a:solidFill>
                <a:latin typeface="Adobe 고딕 Std B" pitchFamily="34" charset="-127"/>
                <a:ea typeface="Adobe 고딕 Std B" pitchFamily="34" charset="-127"/>
              </a:rPr>
              <a:t>. –page  238</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710765" cy="584775"/>
          </a:xfrm>
          <a:prstGeom prst="rect">
            <a:avLst/>
          </a:prstGeom>
          <a:noFill/>
        </p:spPr>
        <p:txBody>
          <a:bodyPr wrap="none" rtlCol="0">
            <a:spAutoFit/>
          </a:bodyPr>
          <a:lstStyle/>
          <a:p>
            <a:r>
              <a:rPr lang="en-US" altLang="ko-KR" sz="3200" b="1" smtClean="0">
                <a:ln>
                  <a:solidFill>
                    <a:schemeClr val="accent1">
                      <a:shade val="50000"/>
                      <a:alpha val="0"/>
                    </a:schemeClr>
                  </a:solidFill>
                </a:ln>
                <a:solidFill>
                  <a:srgbClr val="2781A1"/>
                </a:solidFill>
                <a:latin typeface="Adobe 고딕 Std B" pitchFamily="34" charset="-127"/>
                <a:ea typeface="Adobe 고딕 Std B" pitchFamily="34" charset="-127"/>
              </a:rPr>
              <a:t>Transmission-Based Precautions </a:t>
            </a:r>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3857466"/>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b="1" dirty="0" smtClean="0">
                <a:solidFill>
                  <a:schemeClr val="accent2">
                    <a:lumMod val="75000"/>
                  </a:schemeClr>
                </a:solidFill>
                <a:latin typeface="Adobe 고딕 Std B" pitchFamily="34" charset="-127"/>
                <a:ea typeface="Adobe 고딕 Std B" pitchFamily="34" charset="-127"/>
              </a:rPr>
              <a:t>Droplet</a:t>
            </a:r>
            <a:r>
              <a:rPr lang="en-US" sz="2200" dirty="0" smtClean="0">
                <a:solidFill>
                  <a:srgbClr val="000000"/>
                </a:solidFill>
                <a:latin typeface="Adobe 고딕 Std B" pitchFamily="34" charset="-127"/>
                <a:ea typeface="Adobe 고딕 Std B" pitchFamily="34" charset="-127"/>
              </a:rPr>
              <a:t> precautions: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Similar to airborne precautions</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A mask must be used when you are within </a:t>
            </a:r>
            <a:r>
              <a:rPr lang="en-US" sz="2200" b="1" dirty="0" smtClean="0">
                <a:solidFill>
                  <a:srgbClr val="000000"/>
                </a:solidFill>
                <a:latin typeface="Adobe 고딕 Std B" pitchFamily="34" charset="-127"/>
                <a:ea typeface="Adobe 고딕 Std B" pitchFamily="34" charset="-127"/>
              </a:rPr>
              <a:t>3 feet of the   infected person.</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Pathogens transmitted in droplets: </a:t>
            </a:r>
          </a:p>
          <a:p>
            <a:pPr marL="1203325" lvl="2">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Influenza, whooping cough(</a:t>
            </a:r>
            <a:r>
              <a:rPr lang="ko-KR" altLang="en-US" sz="2200" dirty="0" smtClean="0">
                <a:solidFill>
                  <a:srgbClr val="000000"/>
                </a:solidFill>
                <a:latin typeface="Adobe 고딕 Std B" pitchFamily="34" charset="-127"/>
                <a:ea typeface="Adobe 고딕 Std B" pitchFamily="34" charset="-127"/>
              </a:rPr>
              <a:t>백일해</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strep throat (</a:t>
            </a:r>
            <a:r>
              <a:rPr lang="ko-KR" altLang="en-US" sz="2200" dirty="0" smtClean="0">
                <a:solidFill>
                  <a:srgbClr val="000000"/>
                </a:solidFill>
                <a:latin typeface="Adobe 고딕 Std B" pitchFamily="34" charset="-127"/>
                <a:ea typeface="Adobe 고딕 Std B" pitchFamily="34" charset="-127"/>
              </a:rPr>
              <a:t>연쇄상 세균 감염</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scarlet fever(</a:t>
            </a:r>
            <a:r>
              <a:rPr lang="ko-KR" altLang="en-US" sz="2200" dirty="0" smtClean="0">
                <a:solidFill>
                  <a:srgbClr val="000000"/>
                </a:solidFill>
                <a:latin typeface="Adobe 고딕 Std B" pitchFamily="34" charset="-127"/>
                <a:ea typeface="Adobe 고딕 Std B" pitchFamily="34" charset="-127"/>
              </a:rPr>
              <a:t>성홍열</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rubella(</a:t>
            </a:r>
            <a:r>
              <a:rPr lang="ko-KR" altLang="en-US" sz="2200" dirty="0" smtClean="0">
                <a:solidFill>
                  <a:srgbClr val="000000"/>
                </a:solidFill>
                <a:latin typeface="Adobe 고딕 Std B" pitchFamily="34" charset="-127"/>
                <a:ea typeface="Adobe 고딕 Std B" pitchFamily="34" charset="-127"/>
              </a:rPr>
              <a:t>풍진</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meningitis(</a:t>
            </a:r>
            <a:r>
              <a:rPr lang="ko-KR" altLang="en-US" sz="2200" dirty="0" smtClean="0">
                <a:solidFill>
                  <a:srgbClr val="000000"/>
                </a:solidFill>
                <a:latin typeface="Adobe 고딕 Std B" pitchFamily="34" charset="-127"/>
                <a:ea typeface="Adobe 고딕 Std B" pitchFamily="34" charset="-127"/>
              </a:rPr>
              <a:t>뇌막염</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pneumonia(</a:t>
            </a:r>
            <a:r>
              <a:rPr lang="ko-KR" altLang="en-US" sz="2200" dirty="0" smtClean="0">
                <a:solidFill>
                  <a:srgbClr val="000000"/>
                </a:solidFill>
                <a:latin typeface="Adobe 고딕 Std B" pitchFamily="34" charset="-127"/>
                <a:ea typeface="Adobe 고딕 Std B" pitchFamily="34" charset="-127"/>
              </a:rPr>
              <a:t>폐염</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diphtheria(</a:t>
            </a:r>
            <a:r>
              <a:rPr lang="ko-KR" altLang="en-US" sz="2200" dirty="0" smtClean="0">
                <a:solidFill>
                  <a:srgbClr val="000000"/>
                </a:solidFill>
                <a:latin typeface="Adobe 고딕 Std B" pitchFamily="34" charset="-127"/>
                <a:ea typeface="Adobe 고딕 Std B" pitchFamily="34" charset="-127"/>
              </a:rPr>
              <a:t>디프테리아</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and </a:t>
            </a:r>
            <a:r>
              <a:rPr lang="en-US" sz="2200" dirty="0" err="1" smtClean="0">
                <a:solidFill>
                  <a:srgbClr val="000000"/>
                </a:solidFill>
                <a:latin typeface="Adobe 고딕 Std B" pitchFamily="34" charset="-127"/>
                <a:ea typeface="Adobe 고딕 Std B" pitchFamily="34" charset="-127"/>
              </a:rPr>
              <a:t>epiglottitis</a:t>
            </a:r>
            <a:r>
              <a:rPr lang="en-US" sz="2200" dirty="0" smtClean="0">
                <a:solidFill>
                  <a:srgbClr val="000000"/>
                </a:solidFill>
                <a:latin typeface="Adobe 고딕 Std B" pitchFamily="34" charset="-127"/>
                <a:ea typeface="Adobe 고딕 Std B" pitchFamily="34" charset="-127"/>
              </a:rPr>
              <a:t>(</a:t>
            </a:r>
            <a:r>
              <a:rPr lang="ko-KR" altLang="en-US" sz="2200" dirty="0" smtClean="0">
                <a:solidFill>
                  <a:srgbClr val="000000"/>
                </a:solidFill>
                <a:latin typeface="Adobe 고딕 Std B" pitchFamily="34" charset="-127"/>
                <a:ea typeface="Adobe 고딕 Std B" pitchFamily="34" charset="-127"/>
              </a:rPr>
              <a:t>목젓</a:t>
            </a:r>
            <a:r>
              <a:rPr lang="en-US" altLang="ko-KR" sz="2200" dirty="0" smtClean="0">
                <a:solidFill>
                  <a:srgbClr val="000000"/>
                </a:solidFill>
                <a:latin typeface="Adobe 고딕 Std B" pitchFamily="34" charset="-127"/>
                <a:ea typeface="Adobe 고딕 Std B" pitchFamily="34" charset="-127"/>
              </a:rPr>
              <a:t>,</a:t>
            </a:r>
            <a:r>
              <a:rPr lang="ko-KR" altLang="en-US" sz="2200" dirty="0" smtClean="0">
                <a:solidFill>
                  <a:srgbClr val="000000"/>
                </a:solidFill>
                <a:latin typeface="Adobe 고딕 Std B" pitchFamily="34" charset="-127"/>
                <a:ea typeface="Adobe 고딕 Std B" pitchFamily="34" charset="-127"/>
              </a:rPr>
              <a:t> 후두개염</a:t>
            </a:r>
            <a:r>
              <a:rPr lang="en-US" altLang="ko-KR" sz="2200" dirty="0" smtClean="0">
                <a:solidFill>
                  <a:srgbClr val="000000"/>
                </a:solidFill>
                <a:latin typeface="Adobe 고딕 Std B" pitchFamily="34" charset="-127"/>
                <a:ea typeface="Adobe 고딕 Std B" pitchFamily="34" charset="-127"/>
              </a:rPr>
              <a:t>)</a:t>
            </a:r>
            <a:endParaRPr lang="en-US" sz="2200" dirty="0" smtClean="0">
              <a:solidFill>
                <a:srgbClr val="000000"/>
              </a:solidFill>
              <a:latin typeface="Adobe 고딕 Std B" pitchFamily="34" charset="-127"/>
              <a:ea typeface="Adobe 고딕 Std B" pitchFamily="34" charset="-127"/>
            </a:endParaRP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710765" cy="584775"/>
          </a:xfrm>
          <a:prstGeom prst="rect">
            <a:avLst/>
          </a:prstGeom>
          <a:noFill/>
        </p:spPr>
        <p:txBody>
          <a:bodyPr wrap="none" rtlCol="0">
            <a:spAutoFit/>
          </a:bodyPr>
          <a:lstStyle/>
          <a:p>
            <a:r>
              <a:rPr lang="en-US" altLang="ko-KR" sz="3200" b="1" smtClean="0">
                <a:ln>
                  <a:solidFill>
                    <a:schemeClr val="accent1">
                      <a:shade val="50000"/>
                      <a:alpha val="0"/>
                    </a:schemeClr>
                  </a:solidFill>
                </a:ln>
                <a:solidFill>
                  <a:srgbClr val="2781A1"/>
                </a:solidFill>
                <a:latin typeface="Adobe 고딕 Std B" pitchFamily="34" charset="-127"/>
                <a:ea typeface="Adobe 고딕 Std B" pitchFamily="34" charset="-127"/>
              </a:rPr>
              <a:t>Transmission-Based Precautions </a:t>
            </a:r>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 name="Picture 23" descr="Image result for speech bubble"/>
          <p:cNvPicPr/>
          <p:nvPr/>
        </p:nvPicPr>
        <p:blipFill>
          <a:blip r:embed="rId3" cstate="print"/>
          <a:srcRect l="6410" t="6182" r="3045" b="3636"/>
          <a:stretch>
            <a:fillRect/>
          </a:stretch>
        </p:blipFill>
        <p:spPr bwMode="auto">
          <a:xfrm>
            <a:off x="740229" y="952919"/>
            <a:ext cx="8026400" cy="5905081"/>
          </a:xfrm>
          <a:prstGeom prst="rect">
            <a:avLst/>
          </a:prstGeom>
          <a:noFill/>
        </p:spPr>
      </p:pic>
      <p:sp>
        <p:nvSpPr>
          <p:cNvPr id="16" name="TextBox 15"/>
          <p:cNvSpPr txBox="1"/>
          <p:nvPr/>
        </p:nvSpPr>
        <p:spPr>
          <a:xfrm>
            <a:off x="1361436" y="3267962"/>
            <a:ext cx="6360163" cy="646331"/>
          </a:xfrm>
          <a:prstGeom prst="rect">
            <a:avLst/>
          </a:prstGeom>
          <a:noFill/>
        </p:spPr>
        <p:txBody>
          <a:bodyPr wrap="square" rtlCol="0">
            <a:spAutoFit/>
          </a:bodyPr>
          <a:lstStyle/>
          <a:p>
            <a:pPr algn="ctr"/>
            <a:r>
              <a:rPr lang="en-US" altLang="ko-KR" sz="3600" b="1" dirty="0" smtClean="0">
                <a:ln>
                  <a:solidFill>
                    <a:schemeClr val="accent1">
                      <a:shade val="50000"/>
                      <a:alpha val="0"/>
                    </a:schemeClr>
                  </a:solidFill>
                </a:ln>
                <a:solidFill>
                  <a:srgbClr val="2781A1"/>
                </a:solidFill>
                <a:latin typeface="나눔바른고딕" panose="020B0603020101020101" pitchFamily="50" charset="-127"/>
                <a:ea typeface="나눔바른고딕" panose="020B0603020101020101" pitchFamily="50" charset="-127"/>
              </a:rPr>
              <a:t>I Have Infectious Hepatitis!</a:t>
            </a:r>
            <a:endParaRPr lang="ko-KR" altLang="en-US" sz="3600" b="1" dirty="0">
              <a:ln>
                <a:solidFill>
                  <a:schemeClr val="accent1">
                    <a:shade val="50000"/>
                    <a:alpha val="0"/>
                  </a:schemeClr>
                </a:solidFill>
              </a:ln>
              <a:solidFill>
                <a:srgbClr val="2781A1"/>
              </a:solidFill>
              <a:latin typeface="나눔바른고딕" panose="020B0603020101020101" pitchFamily="50" charset="-127"/>
              <a:ea typeface="나눔바른고딕" panose="020B0603020101020101" pitchFamily="50" charset="-127"/>
            </a:endParaRPr>
          </a:p>
        </p:txBody>
      </p:sp>
      <p:sp>
        <p:nvSpPr>
          <p:cNvPr id="18" name="제목 17"/>
          <p:cNvSpPr>
            <a:spLocks noGrp="1"/>
          </p:cNvSpPr>
          <p:nvPr>
            <p:ph type="title"/>
          </p:nvPr>
        </p:nvSpPr>
        <p:spPr>
          <a:xfrm>
            <a:off x="391278" y="261322"/>
            <a:ext cx="7022216" cy="676596"/>
          </a:xfrm>
        </p:spPr>
        <p:txBody>
          <a:bodyPr>
            <a:normAutofit/>
          </a:bodyPr>
          <a:lstStyle/>
          <a:p>
            <a:r>
              <a:rPr lang="en-US" sz="4000" dirty="0" smtClean="0">
                <a:latin typeface="Adobe 고딕 Std B" pitchFamily="34" charset="-127"/>
                <a:ea typeface="Adobe 고딕 Std B" pitchFamily="34" charset="-127"/>
              </a:rPr>
              <a:t>Hepatitis</a:t>
            </a:r>
            <a:endParaRPr lang="ko-KR" altLang="en-US" sz="4000" dirty="0">
              <a:latin typeface="Adobe 고딕 Std B" pitchFamily="34" charset="-127"/>
              <a:ea typeface="Adobe 고딕 Std B" pitchFamily="34" charset="-127"/>
            </a:endParaRPr>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194" name="AutoShape 2" descr="Image result for talking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Image result for talking clou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2" descr="G:\Logo\Nunrsing Logo.png"/>
          <p:cNvPicPr>
            <a:picLocks noChangeAspect="1" noChangeArrowheads="1"/>
          </p:cNvPicPr>
          <p:nvPr/>
        </p:nvPicPr>
        <p:blipFill>
          <a:blip r:embed="rId4"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205216" cy="4327338"/>
          </a:xfrm>
          <a:prstGeom prst="rect">
            <a:avLst/>
          </a:prstGeom>
          <a:noFill/>
        </p:spPr>
        <p:txBody>
          <a:bodyPr wrap="square" rtlCol="0">
            <a:spAutoFit/>
          </a:bodyPr>
          <a:lstStyle/>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b="1" dirty="0" smtClean="0">
                <a:solidFill>
                  <a:schemeClr val="accent2">
                    <a:lumMod val="75000"/>
                  </a:schemeClr>
                </a:solidFill>
                <a:latin typeface="Adobe 고딕 Std B" pitchFamily="34" charset="-127"/>
                <a:ea typeface="Adobe 고딕 Std B" pitchFamily="34" charset="-127"/>
              </a:rPr>
              <a:t>Contact</a:t>
            </a:r>
            <a:r>
              <a:rPr lang="en-US" sz="2200" dirty="0" smtClean="0">
                <a:solidFill>
                  <a:srgbClr val="000000"/>
                </a:solidFill>
                <a:latin typeface="Adobe 고딕 Std B" pitchFamily="34" charset="-127"/>
                <a:ea typeface="Adobe 고딕 Std B" pitchFamily="34" charset="-127"/>
              </a:rPr>
              <a:t> precautions: </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Precautions taken when caring for people with diseases caused by pathogens that can be transmitted </a:t>
            </a:r>
            <a:r>
              <a:rPr lang="en-US" sz="2200" b="1" u="sng" dirty="0" smtClean="0">
                <a:solidFill>
                  <a:schemeClr val="bg2">
                    <a:lumMod val="10000"/>
                  </a:schemeClr>
                </a:solidFill>
                <a:effectLst>
                  <a:outerShdw blurRad="38100" dist="38100" dir="2700000" algn="tl">
                    <a:srgbClr val="000000">
                      <a:alpha val="43137"/>
                    </a:srgbClr>
                  </a:outerShdw>
                </a:effectLst>
                <a:latin typeface="Adobe 고딕 Std B" pitchFamily="34" charset="-127"/>
                <a:ea typeface="Adobe 고딕 Std B" pitchFamily="34" charset="-127"/>
              </a:rPr>
              <a:t>directly or indirectly</a:t>
            </a:r>
          </a:p>
          <a:p>
            <a:pPr marL="1084263" lvl="2" indent="-285750">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Procedure 10-7</a:t>
            </a:r>
            <a:r>
              <a:rPr lang="en-US" sz="2200" dirty="0" smtClean="0">
                <a:solidFill>
                  <a:srgbClr val="000000"/>
                </a:solidFill>
                <a:latin typeface="Adobe 고딕 Std B" pitchFamily="34" charset="-127"/>
                <a:ea typeface="Adobe 고딕 Std B" pitchFamily="34" charset="-127"/>
              </a:rPr>
              <a:t>.page-251</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Contact </a:t>
            </a:r>
            <a:r>
              <a:rPr lang="en-US" sz="2200" b="1" dirty="0" smtClean="0">
                <a:solidFill>
                  <a:schemeClr val="accent2">
                    <a:lumMod val="75000"/>
                  </a:schemeClr>
                </a:solidFill>
                <a:latin typeface="Adobe 고딕 Std B" pitchFamily="34" charset="-127"/>
                <a:ea typeface="Adobe 고딕 Std B" pitchFamily="34" charset="-127"/>
              </a:rPr>
              <a:t>diseases</a:t>
            </a:r>
            <a:r>
              <a:rPr lang="en-US" sz="2200" dirty="0" smtClean="0">
                <a:solidFill>
                  <a:srgbClr val="000000"/>
                </a:solidFill>
                <a:latin typeface="Adobe 고딕 Std B" pitchFamily="34" charset="-127"/>
                <a:ea typeface="Adobe 고딕 Std B" pitchFamily="34" charset="-127"/>
              </a:rPr>
              <a:t>:</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Skin and wound infections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Digestive tract infections</a:t>
            </a:r>
          </a:p>
          <a:p>
            <a:pPr marL="741363" lvl="1"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Some respiratory tract infections</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7710765" cy="584775"/>
          </a:xfrm>
          <a:prstGeom prst="rect">
            <a:avLst/>
          </a:prstGeom>
          <a:noFill/>
        </p:spPr>
        <p:txBody>
          <a:bodyPr wrap="none" rtlCol="0">
            <a:spAutoFit/>
          </a:bodyPr>
          <a:lstStyle/>
          <a:p>
            <a:r>
              <a:rPr lang="en-US" altLang="ko-KR" sz="3200" b="1" smtClean="0">
                <a:ln>
                  <a:solidFill>
                    <a:schemeClr val="accent1">
                      <a:shade val="50000"/>
                      <a:alpha val="0"/>
                    </a:schemeClr>
                  </a:solidFill>
                </a:ln>
                <a:solidFill>
                  <a:srgbClr val="2781A1"/>
                </a:solidFill>
                <a:latin typeface="Adobe 고딕 Std B" pitchFamily="34" charset="-127"/>
                <a:ea typeface="Adobe 고딕 Std B" pitchFamily="34" charset="-127"/>
              </a:rPr>
              <a:t>Transmission-Based Precautions </a:t>
            </a:r>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400288" cy="3533788"/>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err="1" smtClean="0">
                <a:solidFill>
                  <a:srgbClr val="000000"/>
                </a:solidFill>
                <a:latin typeface="Adobe 고딕 Std B" pitchFamily="34" charset="-127"/>
                <a:ea typeface="Adobe 고딕 Std B" pitchFamily="34" charset="-127"/>
              </a:rPr>
              <a:t>Bloodborne</a:t>
            </a:r>
            <a:r>
              <a:rPr lang="en-US" sz="2200" dirty="0" smtClean="0">
                <a:solidFill>
                  <a:srgbClr val="000000"/>
                </a:solidFill>
                <a:latin typeface="Adobe 고딕 Std B" pitchFamily="34" charset="-127"/>
                <a:ea typeface="Adobe 고딕 Std B" pitchFamily="34" charset="-127"/>
              </a:rPr>
              <a:t> pathogens: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Hepatitis B virus (HBV)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Hepatitis C virus (HCV)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Hepatitis D virus (HDV) </a:t>
            </a:r>
          </a:p>
          <a:p>
            <a:pPr marL="860425" lvl="1" indent="-403225">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Human immunodeficiency virus (HIV)</a:t>
            </a:r>
          </a:p>
          <a:p>
            <a:pPr marL="1203325" lvl="2">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See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Boxes 10-5</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and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10-6</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page-239, 240</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
            </a:r>
            <a:br>
              <a:rPr lang="en-US" sz="2200" dirty="0" smtClean="0">
                <a:solidFill>
                  <a:srgbClr val="000000"/>
                </a:solidFill>
                <a:latin typeface="Adobe 고딕 Std B" pitchFamily="34" charset="-127"/>
                <a:ea typeface="Adobe 고딕 Std B" pitchFamily="34" charset="-127"/>
              </a:rPr>
            </a:br>
            <a:r>
              <a:rPr lang="en-US" sz="2200" dirty="0" smtClean="0">
                <a:solidFill>
                  <a:srgbClr val="000000"/>
                </a:solidFill>
                <a:latin typeface="Adobe 고딕 Std B" pitchFamily="34" charset="-127"/>
                <a:ea typeface="Adobe 고딕 Std B" pitchFamily="34" charset="-127"/>
              </a:rPr>
              <a:t> * HAV and HEV  are through fecal –oral transmission</a:t>
            </a:r>
          </a:p>
          <a:p>
            <a:pPr>
              <a:buClr>
                <a:srgbClr val="CC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dirty="0" smtClean="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4262705"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Standard Precautions</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193024" cy="2235997"/>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Is the following statement True or False?</a:t>
            </a:r>
          </a:p>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lnSpc>
                <a:spcPct val="80000"/>
              </a:lnSpc>
              <a:spcBef>
                <a:spcPts val="16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Standard precautions are taken only with patients or               residents who have an infectious disease.</a:t>
            </a:r>
            <a:endParaRPr lang="en-US" sz="2200" dirty="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8161209"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Transmission Based Precautions: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85216" y="1993026"/>
            <a:ext cx="8193024" cy="2100575"/>
          </a:xfrm>
          <a:prstGeom prst="rect">
            <a:avLst/>
          </a:prstGeom>
          <a:noFill/>
        </p:spPr>
        <p:txBody>
          <a:bodyPr wrap="square" rtlCol="0">
            <a:spAutoFit/>
          </a:bodyPr>
          <a:lstStyle/>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False</a:t>
            </a:r>
          </a:p>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lnSpc>
                <a:spcPct val="80000"/>
              </a:lnSpc>
              <a:spcBef>
                <a:spcPts val="16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279400" indent="-279400">
              <a:lnSpc>
                <a:spcPct val="8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Rationale: Standard precautions are taken with every             patient or resident.</a:t>
            </a:r>
            <a:endParaRPr lang="en-US" sz="2200" dirty="0">
              <a:solidFill>
                <a:srgbClr val="000000"/>
              </a:solidFill>
              <a:latin typeface="Adobe 고딕 Std B" pitchFamily="34" charset="-127"/>
              <a:ea typeface="Adobe 고딕 Std B" pitchFamily="34" charset="-127"/>
            </a:endParaRPr>
          </a:p>
        </p:txBody>
      </p:sp>
      <p:sp>
        <p:nvSpPr>
          <p:cNvPr id="11" name="TextBox 10"/>
          <p:cNvSpPr txBox="1"/>
          <p:nvPr/>
        </p:nvSpPr>
        <p:spPr>
          <a:xfrm>
            <a:off x="563165" y="1213699"/>
            <a:ext cx="8161209"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Transmission Based Precautions: Question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7"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548640" y="1980834"/>
            <a:ext cx="8034528" cy="3171125"/>
          </a:xfrm>
          <a:prstGeom prst="rect">
            <a:avLst/>
          </a:prstGeom>
          <a:noFill/>
        </p:spPr>
        <p:txBody>
          <a:bodyPr wrap="square" rtlCol="0">
            <a:spAutoFit/>
          </a:bodyPr>
          <a:lstStyle/>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The standards set by the </a:t>
            </a:r>
            <a:r>
              <a:rPr lang="en-US" sz="2200" b="1" dirty="0" smtClean="0">
                <a:solidFill>
                  <a:schemeClr val="bg2">
                    <a:lumMod val="10000"/>
                  </a:schemeClr>
                </a:solidFill>
                <a:effectLst>
                  <a:outerShdw blurRad="38100" dist="38100" dir="2700000" algn="tl">
                    <a:srgbClr val="000000">
                      <a:alpha val="43137"/>
                    </a:srgbClr>
                  </a:outerShdw>
                </a:effectLst>
                <a:latin typeface="Adobe 고딕 Std B" pitchFamily="34" charset="-127"/>
                <a:ea typeface="Adobe 고딕 Std B" pitchFamily="34" charset="-127"/>
              </a:rPr>
              <a:t>Occupational Safety and Health Administration</a:t>
            </a:r>
            <a:r>
              <a:rPr lang="en-US" sz="2200" b="1" dirty="0" smtClean="0">
                <a:solidFill>
                  <a:srgbClr val="000000"/>
                </a:solidFill>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a:t>
            </a:r>
            <a:r>
              <a:rPr lang="en-US" sz="2200" b="1" dirty="0" smtClean="0">
                <a:solidFill>
                  <a:srgbClr val="FF0000"/>
                </a:solidFill>
                <a:latin typeface="Adobe 고딕 Std B" pitchFamily="34" charset="-127"/>
                <a:ea typeface="Adobe 고딕 Std B" pitchFamily="34" charset="-127"/>
              </a:rPr>
              <a:t>OSHA</a:t>
            </a:r>
            <a:r>
              <a:rPr lang="en-US" sz="2200" dirty="0" smtClean="0">
                <a:solidFill>
                  <a:srgbClr val="000000"/>
                </a:solidFill>
                <a:latin typeface="Adobe 고딕 Std B" pitchFamily="34" charset="-127"/>
                <a:ea typeface="Adobe 고딕 Std B" pitchFamily="34" charset="-127"/>
              </a:rPr>
              <a:t>) to protect health care workers from exposure to </a:t>
            </a:r>
            <a:r>
              <a:rPr lang="en-US" sz="2200" dirty="0" err="1" smtClean="0">
                <a:solidFill>
                  <a:srgbClr val="000000"/>
                </a:solidFill>
                <a:latin typeface="Adobe 고딕 Std B" pitchFamily="34" charset="-127"/>
                <a:ea typeface="Adobe 고딕 Std B" pitchFamily="34" charset="-127"/>
              </a:rPr>
              <a:t>bloodborne</a:t>
            </a:r>
            <a:r>
              <a:rPr lang="en-US" sz="2200" dirty="0" smtClean="0">
                <a:solidFill>
                  <a:srgbClr val="000000"/>
                </a:solidFill>
                <a:latin typeface="Adobe 고딕 Std B" pitchFamily="34" charset="-127"/>
                <a:ea typeface="Adobe 고딕 Std B" pitchFamily="34" charset="-127"/>
              </a:rPr>
              <a:t> pathogens in the workplace</a:t>
            </a: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200" dirty="0" smtClean="0">
              <a:solidFill>
                <a:srgbClr val="000000"/>
              </a:solidFill>
              <a:latin typeface="Adobe 고딕 Std B" pitchFamily="34" charset="-127"/>
              <a:ea typeface="Adobe 고딕 Std B" pitchFamily="34" charset="-127"/>
            </a:endParaRP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dirty="0" smtClean="0">
                <a:solidFill>
                  <a:srgbClr val="000000"/>
                </a:solidFill>
                <a:latin typeface="Adobe 고딕 Std B" pitchFamily="34" charset="-127"/>
                <a:ea typeface="Adobe 고딕 Std B" pitchFamily="34" charset="-127"/>
              </a:rPr>
              <a:t> How the employer and the employee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share</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the                             </a:t>
            </a:r>
            <a:r>
              <a:rPr lang="en-US" sz="2200" b="1"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responsibility</a:t>
            </a:r>
            <a:r>
              <a:rPr lang="en-US" sz="2200" dirty="0" smtClean="0">
                <a:solidFill>
                  <a:srgbClr val="000000"/>
                </a:solidFill>
                <a:effectLst>
                  <a:outerShdw blurRad="38100" dist="38100" dir="2700000" algn="tl">
                    <a:srgbClr val="000000">
                      <a:alpha val="43137"/>
                    </a:srgbClr>
                  </a:outerShdw>
                </a:effectLst>
                <a:latin typeface="Adobe 고딕 Std B" pitchFamily="34" charset="-127"/>
                <a:ea typeface="Adobe 고딕 Std B" pitchFamily="34" charset="-127"/>
              </a:rPr>
              <a:t> </a:t>
            </a:r>
            <a:r>
              <a:rPr lang="en-US" sz="2200" dirty="0" smtClean="0">
                <a:solidFill>
                  <a:srgbClr val="000000"/>
                </a:solidFill>
                <a:latin typeface="Adobe 고딕 Std B" pitchFamily="34" charset="-127"/>
                <a:ea typeface="Adobe 고딕 Std B" pitchFamily="34" charset="-127"/>
              </a:rPr>
              <a:t>for maintaining the employee’s safety in the workplace</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1100" dirty="0" smtClean="0">
              <a:solidFill>
                <a:srgbClr val="000000"/>
              </a:solidFill>
              <a:latin typeface="Adobe 고딕 Std B" pitchFamily="34" charset="-127"/>
              <a:ea typeface="Adobe 고딕 Std B" pitchFamily="34" charset="-127"/>
            </a:endParaRPr>
          </a:p>
        </p:txBody>
      </p:sp>
      <p:sp>
        <p:nvSpPr>
          <p:cNvPr id="9" name="제목 17"/>
          <p:cNvSpPr>
            <a:spLocks noGrp="1"/>
          </p:cNvSpPr>
          <p:nvPr>
            <p:ph type="title"/>
          </p:nvPr>
        </p:nvSpPr>
        <p:spPr>
          <a:xfrm>
            <a:off x="391278" y="261322"/>
            <a:ext cx="7423794" cy="676596"/>
          </a:xfrm>
        </p:spPr>
        <p:txBody>
          <a:bodyPr>
            <a:noAutofit/>
          </a:bodyPr>
          <a:lstStyle/>
          <a:p>
            <a:pPr lvl="0">
              <a:defRPr/>
            </a:pPr>
            <a:r>
              <a:rPr lang="en-US" altLang="ko-KR" sz="3300" dirty="0" smtClean="0">
                <a:latin typeface="Adobe 고딕 Std B" pitchFamily="34" charset="-127"/>
                <a:ea typeface="Adobe 고딕 Std B" pitchFamily="34" charset="-127"/>
              </a:rPr>
              <a:t>OSHA </a:t>
            </a:r>
            <a:r>
              <a:rPr lang="en-US" altLang="ko-KR" sz="3300" dirty="0" err="1" smtClean="0">
                <a:latin typeface="Adobe 고딕 Std B" pitchFamily="34" charset="-127"/>
                <a:ea typeface="Adobe 고딕 Std B" pitchFamily="34" charset="-127"/>
              </a:rPr>
              <a:t>Bloodborne</a:t>
            </a:r>
            <a:r>
              <a:rPr lang="en-US" altLang="ko-KR" sz="3300" dirty="0" smtClean="0">
                <a:latin typeface="Adobe 고딕 Std B" pitchFamily="34" charset="-127"/>
                <a:ea typeface="Adobe 고딕 Std B" pitchFamily="34" charset="-127"/>
              </a:rPr>
              <a:t> Pathogens Standard </a:t>
            </a:r>
            <a:endParaRPr lang="ko-KR" altLang="en-US" sz="3300" dirty="0">
              <a:latin typeface="Adobe 고딕 Std B" pitchFamily="34" charset="-127"/>
              <a:ea typeface="Adobe 고딕 Std B" pitchFamily="34" charset="-127"/>
            </a:endParaRPr>
          </a:p>
        </p:txBody>
      </p:sp>
      <p:sp>
        <p:nvSpPr>
          <p:cNvPr id="11" name="TextBox 10"/>
          <p:cNvSpPr txBox="1"/>
          <p:nvPr/>
        </p:nvSpPr>
        <p:spPr>
          <a:xfrm>
            <a:off x="563165" y="1177123"/>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10"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12" name="TextBox 11"/>
          <p:cNvSpPr txBox="1"/>
          <p:nvPr/>
        </p:nvSpPr>
        <p:spPr>
          <a:xfrm>
            <a:off x="1" y="1177123"/>
            <a:ext cx="9144000" cy="523220"/>
          </a:xfrm>
          <a:prstGeom prst="rect">
            <a:avLst/>
          </a:prstGeom>
          <a:noFill/>
        </p:spPr>
        <p:txBody>
          <a:bodyPr wrap="square" rtlCol="0">
            <a:spAutoFit/>
          </a:bodyPr>
          <a:lstStyle/>
          <a:p>
            <a:pPr algn="ctr"/>
            <a:r>
              <a:rPr lang="en-US" altLang="ko-KR" sz="2800" b="1" dirty="0" smtClean="0">
                <a:ln>
                  <a:solidFill>
                    <a:schemeClr val="accent1">
                      <a:shade val="50000"/>
                      <a:alpha val="0"/>
                    </a:schemeClr>
                  </a:solidFill>
                </a:ln>
                <a:solidFill>
                  <a:srgbClr val="2781A1"/>
                </a:solidFill>
                <a:latin typeface="Adobe 고딕 Std B" pitchFamily="34" charset="-127"/>
                <a:ea typeface="Adobe 고딕 Std B" pitchFamily="34" charset="-127"/>
              </a:rPr>
              <a:t>OSHA </a:t>
            </a:r>
            <a:r>
              <a:rPr lang="en-US" altLang="ko-KR" sz="2800" b="1" dirty="0" err="1" smtClean="0">
                <a:ln>
                  <a:solidFill>
                    <a:schemeClr val="accent1">
                      <a:shade val="50000"/>
                      <a:alpha val="0"/>
                    </a:schemeClr>
                  </a:solidFill>
                </a:ln>
                <a:solidFill>
                  <a:srgbClr val="2781A1"/>
                </a:solidFill>
                <a:latin typeface="Adobe 고딕 Std B" pitchFamily="34" charset="-127"/>
                <a:ea typeface="Adobe 고딕 Std B" pitchFamily="34" charset="-127"/>
              </a:rPr>
              <a:t>Bloodborn</a:t>
            </a:r>
            <a:r>
              <a:rPr lang="en-US" altLang="ko-KR" sz="2800" b="1" dirty="0" smtClean="0">
                <a:ln>
                  <a:solidFill>
                    <a:schemeClr val="accent1">
                      <a:shade val="50000"/>
                      <a:alpha val="0"/>
                    </a:schemeClr>
                  </a:solidFill>
                </a:ln>
                <a:solidFill>
                  <a:srgbClr val="2781A1"/>
                </a:solidFill>
                <a:latin typeface="Adobe 고딕 Std B" pitchFamily="34" charset="-127"/>
                <a:ea typeface="Adobe 고딕 Std B" pitchFamily="34" charset="-127"/>
              </a:rPr>
              <a:t> Pathogens Standard (cont.)</a:t>
            </a:r>
            <a:endParaRPr lang="ko-KR" altLang="en-US" sz="28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13" name="모서리가 둥근 직사각형 57"/>
          <p:cNvSpPr/>
          <p:nvPr/>
        </p:nvSpPr>
        <p:spPr>
          <a:xfrm>
            <a:off x="1804415" y="1853184"/>
            <a:ext cx="5449825" cy="4591158"/>
          </a:xfrm>
          <a:prstGeom prst="roundRect">
            <a:avLst>
              <a:gd name="adj" fmla="val 3196"/>
            </a:avLst>
          </a:prstGeom>
          <a:solidFill>
            <a:schemeClr val="bg1"/>
          </a:solidFill>
          <a:ln w="82550">
            <a:solidFill>
              <a:srgbClr val="56B4D6"/>
            </a:solidFill>
          </a:ln>
          <a:effectLst>
            <a:outerShdw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8"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pic>
        <p:nvPicPr>
          <p:cNvPr id="9" name="Picture 4" descr="\\192.168.25.146\gourav patro\Projects\9781609137502_Carter\Project SRC\Vendor IB files\PPT images\Box 10-7.jpg"/>
          <p:cNvPicPr>
            <a:picLocks noChangeAspect="1" noChangeArrowheads="1"/>
          </p:cNvPicPr>
          <p:nvPr/>
        </p:nvPicPr>
        <p:blipFill>
          <a:blip r:embed="rId3" cstate="print"/>
          <a:srcRect/>
          <a:stretch>
            <a:fillRect/>
          </a:stretch>
        </p:blipFill>
        <p:spPr bwMode="auto">
          <a:xfrm>
            <a:off x="1853184" y="1898904"/>
            <a:ext cx="5364480" cy="4489704"/>
          </a:xfrm>
          <a:prstGeom prst="rect">
            <a:avLst/>
          </a:prstGeom>
          <a:noFill/>
          <a:ln w="9525">
            <a:noFill/>
            <a:miter lim="800000"/>
            <a:headEnd/>
            <a:tailEnd/>
          </a:ln>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제목 17"/>
          <p:cNvSpPr>
            <a:spLocks noGrp="1"/>
          </p:cNvSpPr>
          <p:nvPr>
            <p:ph type="title"/>
          </p:nvPr>
        </p:nvSpPr>
        <p:spPr>
          <a:xfrm>
            <a:off x="391278" y="261322"/>
            <a:ext cx="7022216" cy="676596"/>
          </a:xfrm>
        </p:spPr>
        <p:txBody>
          <a:bodyPr>
            <a:normAutofit/>
          </a:bodyPr>
          <a:lstStyle/>
          <a:p>
            <a:pPr lvl="0">
              <a:defRPr/>
            </a:pPr>
            <a:r>
              <a:rPr lang="en-US" altLang="en-US" sz="4000" dirty="0" smtClean="0">
                <a:latin typeface="Adobe 고딕 Std B" pitchFamily="34" charset="-127"/>
                <a:ea typeface="Adobe 고딕 Std B" pitchFamily="34" charset="-127"/>
              </a:rPr>
              <a:t>Cause of Infection</a:t>
            </a:r>
            <a:endParaRPr lang="ko-KR" altLang="en-US" sz="4000" dirty="0">
              <a:latin typeface="Adobe 고딕 Std B" pitchFamily="34" charset="-127"/>
              <a:ea typeface="Adobe 고딕 Std B" pitchFamily="34" charset="-127"/>
            </a:endParaRPr>
          </a:p>
        </p:txBody>
      </p:sp>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6" name="TextBox 5"/>
          <p:cNvSpPr txBox="1"/>
          <p:nvPr/>
        </p:nvSpPr>
        <p:spPr>
          <a:xfrm>
            <a:off x="526589" y="1774531"/>
            <a:ext cx="1962397"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Focus 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sp>
        <p:nvSpPr>
          <p:cNvPr id="8" name="TextBox 7"/>
          <p:cNvSpPr txBox="1"/>
          <p:nvPr/>
        </p:nvSpPr>
        <p:spPr>
          <a:xfrm>
            <a:off x="0" y="2614818"/>
            <a:ext cx="9144000" cy="1569660"/>
          </a:xfrm>
          <a:prstGeom prst="rect">
            <a:avLst/>
          </a:prstGeom>
          <a:noFill/>
        </p:spPr>
        <p:txBody>
          <a:bodyPr wrap="square" rtlCol="0">
            <a:spAutoFit/>
          </a:bodyPr>
          <a:lstStyle/>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000000"/>
                </a:solidFill>
                <a:latin typeface="Adobe 고딕 Std B" pitchFamily="34" charset="-127"/>
                <a:ea typeface="Adobe 고딕 Std B" pitchFamily="34" charset="-127"/>
              </a:rPr>
              <a:t>The different types of </a:t>
            </a:r>
            <a:r>
              <a:rPr lang="en-US" sz="2400" b="1" dirty="0" smtClean="0">
                <a:solidFill>
                  <a:srgbClr val="000000"/>
                </a:solidFill>
                <a:latin typeface="Adobe 고딕 Std B" pitchFamily="34" charset="-127"/>
                <a:ea typeface="Adobe 고딕 Std B" pitchFamily="34" charset="-127"/>
              </a:rPr>
              <a:t>germs</a:t>
            </a:r>
            <a:r>
              <a:rPr lang="en-US" sz="2400" dirty="0" smtClean="0">
                <a:solidFill>
                  <a:srgbClr val="000000"/>
                </a:solidFill>
                <a:latin typeface="Adobe 고딕 Std B" pitchFamily="34" charset="-127"/>
                <a:ea typeface="Adobe 고딕 Std B" pitchFamily="34" charset="-127"/>
              </a:rPr>
              <a:t> (</a:t>
            </a:r>
            <a:r>
              <a:rPr lang="ko-KR" altLang="en-US" sz="2400" dirty="0" smtClean="0">
                <a:solidFill>
                  <a:srgbClr val="000000"/>
                </a:solidFill>
                <a:latin typeface="Adobe 고딕 Std B" pitchFamily="34" charset="-127"/>
                <a:ea typeface="Adobe 고딕 Std B" pitchFamily="34" charset="-127"/>
              </a:rPr>
              <a:t>세균</a:t>
            </a:r>
            <a:r>
              <a:rPr lang="en-US" altLang="ko-KR" sz="2400" dirty="0" smtClean="0">
                <a:solidFill>
                  <a:srgbClr val="000000"/>
                </a:solidFill>
                <a:latin typeface="Adobe 고딕 Std B" pitchFamily="34" charset="-127"/>
                <a:ea typeface="Adobe 고딕 Std B" pitchFamily="34" charset="-127"/>
              </a:rPr>
              <a:t>)</a:t>
            </a:r>
            <a:r>
              <a:rPr lang="en-US" sz="2400" dirty="0" smtClean="0">
                <a:solidFill>
                  <a:srgbClr val="000000"/>
                </a:solidFill>
                <a:latin typeface="Adobe 고딕 Std B" pitchFamily="34" charset="-127"/>
                <a:ea typeface="Adobe 고딕 Std B" pitchFamily="34" charset="-127"/>
              </a:rPr>
              <a:t>that can cause disease</a:t>
            </a:r>
          </a:p>
          <a:p>
            <a:pPr>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Adobe 고딕 Std B" pitchFamily="34" charset="-127"/>
              <a:ea typeface="Adobe 고딕 Std B" pitchFamily="34" charset="-127"/>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Adobe 고딕 Std B" pitchFamily="34" charset="-127"/>
              <a:ea typeface="Adobe 고딕 Std B" pitchFamily="34" charset="-127"/>
            </a:endParaRPr>
          </a:p>
          <a:p>
            <a:pPr lvl="1">
              <a:buClr>
                <a:srgbClr val="CC9900"/>
              </a:buClr>
              <a:buFont typeface="Verdana"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smtClean="0">
                <a:solidFill>
                  <a:srgbClr val="000000"/>
                </a:solidFill>
                <a:latin typeface="Adobe 고딕 Std B" pitchFamily="34" charset="-127"/>
                <a:ea typeface="Adobe 고딕 Std B" pitchFamily="34" charset="-127"/>
              </a:rPr>
              <a:t> The conditions that promote the </a:t>
            </a:r>
            <a:r>
              <a:rPr lang="en-US" sz="2400" b="1" dirty="0" smtClean="0">
                <a:solidFill>
                  <a:srgbClr val="000000"/>
                </a:solidFill>
                <a:latin typeface="Adobe 고딕 Std B" pitchFamily="34" charset="-127"/>
                <a:ea typeface="Adobe 고딕 Std B" pitchFamily="34" charset="-127"/>
              </a:rPr>
              <a:t>growth </a:t>
            </a:r>
            <a:r>
              <a:rPr lang="en-US" sz="2400" dirty="0" smtClean="0">
                <a:solidFill>
                  <a:srgbClr val="000000"/>
                </a:solidFill>
                <a:latin typeface="Adobe 고딕 Std B" pitchFamily="34" charset="-127"/>
                <a:ea typeface="Adobe 고딕 Std B" pitchFamily="34" charset="-127"/>
              </a:rPr>
              <a:t>of germs</a:t>
            </a:r>
            <a:endParaRPr lang="en-US" sz="2400" dirty="0">
              <a:solidFill>
                <a:srgbClr val="000000"/>
              </a:solidFill>
              <a:latin typeface="Adobe 고딕 Std B" pitchFamily="34" charset="-127"/>
              <a:ea typeface="Adobe 고딕 Std B" pitchFamily="34" charset="-127"/>
            </a:endParaRPr>
          </a:p>
        </p:txBody>
      </p:sp>
      <p:pic>
        <p:nvPicPr>
          <p:cNvPr id="9"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0" y="1932647"/>
            <a:ext cx="9144000" cy="3619965"/>
          </a:xfrm>
          <a:prstGeom prst="rect">
            <a:avLst/>
          </a:prstGeom>
          <a:noFill/>
        </p:spPr>
        <p:txBody>
          <a:bodyPr wrap="square" rtlCol="0">
            <a:spAutoFit/>
          </a:bodyPr>
          <a:lstStyle/>
          <a:p>
            <a:pPr marL="798513" lvl="1"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Microbes(</a:t>
            </a:r>
            <a:r>
              <a:rPr lang="ko-KR" altLang="en-US" sz="2200" dirty="0" smtClean="0">
                <a:solidFill>
                  <a:srgbClr val="000000"/>
                </a:solidFill>
                <a:latin typeface="Adobe 고딕 Std B" pitchFamily="34" charset="-127"/>
                <a:ea typeface="Adobe 고딕 Std B" pitchFamily="34" charset="-127"/>
              </a:rPr>
              <a:t>미생물</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Living organisms that cannot be seen with     the naked eye</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798513" lvl="1"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Pathogen(</a:t>
            </a:r>
            <a:r>
              <a:rPr lang="ko-KR" altLang="en-US" sz="2200" dirty="0" smtClean="0">
                <a:solidFill>
                  <a:srgbClr val="000000"/>
                </a:solidFill>
                <a:latin typeface="Adobe 고딕 Std B" pitchFamily="34" charset="-127"/>
                <a:ea typeface="Adobe 고딕 Std B" pitchFamily="34" charset="-127"/>
              </a:rPr>
              <a:t>병원균</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A microbe that can cause disease</a:t>
            </a:r>
          </a:p>
          <a:p>
            <a:pPr marL="341313"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endParaRPr lang="en-US" sz="2200" dirty="0" smtClean="0">
              <a:solidFill>
                <a:srgbClr val="000000"/>
              </a:solidFill>
              <a:latin typeface="Adobe 고딕 Std B" pitchFamily="34" charset="-127"/>
              <a:ea typeface="Adobe 고딕 Std B" pitchFamily="34" charset="-127"/>
            </a:endParaRPr>
          </a:p>
          <a:p>
            <a:pPr marL="798513" lvl="1" indent="-34131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Infection: An illness caused by pathogens or germs</a:t>
            </a:r>
          </a:p>
          <a:p>
            <a:pPr marL="1198563" lvl="2" indent="-284163">
              <a:lnSpc>
                <a:spcPct val="90000"/>
              </a:lnSpc>
              <a:spcBef>
                <a:spcPts val="1650"/>
              </a:spcBef>
              <a:buClr>
                <a:srgbClr val="CC9900"/>
              </a:buClr>
              <a:buFont typeface="Verdana" pitchFamily="34" charset="0"/>
              <a:buChar char="−"/>
              <a:tabLst>
                <a:tab pos="973138" algn="l"/>
                <a:tab pos="1887538" algn="l"/>
                <a:tab pos="2801938" algn="l"/>
                <a:tab pos="3716338" algn="l"/>
                <a:tab pos="4630738" algn="l"/>
                <a:tab pos="5545138" algn="l"/>
                <a:tab pos="6459538" algn="l"/>
                <a:tab pos="7373938" algn="l"/>
                <a:tab pos="8288338" algn="l"/>
                <a:tab pos="9202738" algn="l"/>
                <a:tab pos="10117138" algn="l"/>
              </a:tabLst>
            </a:pPr>
            <a:r>
              <a:rPr lang="en-US" sz="2200" dirty="0" smtClean="0">
                <a:solidFill>
                  <a:srgbClr val="000000"/>
                </a:solidFill>
                <a:latin typeface="Adobe 고딕 Std B" pitchFamily="34" charset="-127"/>
                <a:ea typeface="Adobe 고딕 Std B" pitchFamily="34" charset="-127"/>
              </a:rPr>
              <a:t>Communicable infections(</a:t>
            </a:r>
            <a:r>
              <a:rPr lang="ko-KR" altLang="en-US" sz="2200" dirty="0" smtClean="0">
                <a:solidFill>
                  <a:srgbClr val="000000"/>
                </a:solidFill>
                <a:latin typeface="Adobe 고딕 Std B" pitchFamily="34" charset="-127"/>
                <a:ea typeface="Adobe 고딕 Std B" pitchFamily="34" charset="-127"/>
              </a:rPr>
              <a:t>전염성 감염</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Infections that can    spread from one person to another</a:t>
            </a:r>
            <a:endParaRPr lang="en-US" sz="2200" dirty="0">
              <a:solidFill>
                <a:srgbClr val="000000"/>
              </a:solidFill>
              <a:latin typeface="Adobe 고딕 Std B" pitchFamily="34" charset="-127"/>
              <a:ea typeface="Adobe 고딕 Std B" pitchFamily="34" charset="-127"/>
            </a:endParaRPr>
          </a:p>
        </p:txBody>
      </p:sp>
      <p:sp>
        <p:nvSpPr>
          <p:cNvPr id="10" name="TextBox 9"/>
          <p:cNvSpPr txBox="1"/>
          <p:nvPr/>
        </p:nvSpPr>
        <p:spPr>
          <a:xfrm>
            <a:off x="541104" y="1150417"/>
            <a:ext cx="1888659"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sp>
        <p:nvSpPr>
          <p:cNvPr id="8" name="TextBox 7"/>
          <p:cNvSpPr txBox="1"/>
          <p:nvPr/>
        </p:nvSpPr>
        <p:spPr>
          <a:xfrm>
            <a:off x="0" y="1932647"/>
            <a:ext cx="8694057" cy="2051844"/>
          </a:xfrm>
          <a:prstGeom prst="rect">
            <a:avLst/>
          </a:prstGeom>
          <a:noFill/>
        </p:spPr>
        <p:txBody>
          <a:bodyPr wrap="square" rtlCol="0">
            <a:spAutoFit/>
          </a:bodyPr>
          <a:lstStyle/>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Microbes are generally classified as bacteria, viruses,                fungi(</a:t>
            </a:r>
            <a:r>
              <a:rPr lang="ko-KR" altLang="en-US" sz="2200" dirty="0" smtClean="0">
                <a:solidFill>
                  <a:srgbClr val="000000"/>
                </a:solidFill>
                <a:latin typeface="Adobe 고딕 Std B" pitchFamily="34" charset="-127"/>
                <a:ea typeface="Adobe 고딕 Std B" pitchFamily="34" charset="-127"/>
              </a:rPr>
              <a:t>곰팡이</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 or parasites(</a:t>
            </a:r>
            <a:r>
              <a:rPr lang="ko-KR" altLang="en-US" sz="2200" dirty="0" smtClean="0">
                <a:solidFill>
                  <a:srgbClr val="000000"/>
                </a:solidFill>
                <a:latin typeface="Adobe 고딕 Std B" pitchFamily="34" charset="-127"/>
                <a:ea typeface="Adobe 고딕 Std B" pitchFamily="34" charset="-127"/>
              </a:rPr>
              <a:t>기생충</a:t>
            </a:r>
            <a:r>
              <a:rPr lang="en-US" altLang="ko-KR" sz="2200" dirty="0" smtClean="0">
                <a:solidFill>
                  <a:srgbClr val="000000"/>
                </a:solidFill>
                <a:latin typeface="Adobe 고딕 Std B" pitchFamily="34" charset="-127"/>
                <a:ea typeface="Adobe 고딕 Std B" pitchFamily="34" charset="-127"/>
              </a:rPr>
              <a:t>)</a:t>
            </a:r>
            <a:r>
              <a:rPr lang="en-US" sz="2200" dirty="0" smtClean="0">
                <a:solidFill>
                  <a:srgbClr val="000000"/>
                </a:solidFill>
                <a:latin typeface="Adobe 고딕 Std B" pitchFamily="34" charset="-127"/>
                <a:ea typeface="Adobe 고딕 Std B" pitchFamily="34" charset="-127"/>
              </a:rPr>
              <a:t>.</a:t>
            </a:r>
          </a:p>
          <a:p>
            <a:pPr marL="279400" indent="-279400">
              <a:lnSpc>
                <a:spcPct val="90000"/>
              </a:lnSpc>
              <a:spcBef>
                <a:spcPts val="16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00"/>
              </a:solidFill>
              <a:latin typeface="Adobe 고딕 Std B" pitchFamily="34" charset="-127"/>
              <a:ea typeface="Adobe 고딕 Std B" pitchFamily="34" charset="-127"/>
            </a:endParaRPr>
          </a:p>
          <a:p>
            <a:pPr marL="736600" lvl="1" indent="-279400">
              <a:lnSpc>
                <a:spcPct val="90000"/>
              </a:lnSpc>
              <a:spcBef>
                <a:spcPts val="1650"/>
              </a:spcBef>
              <a:buClr>
                <a:srgbClr val="CC9900"/>
              </a:buClr>
              <a:buFont typeface="Verdana"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0000"/>
                </a:solidFill>
                <a:latin typeface="Adobe 고딕 Std B" pitchFamily="34" charset="-127"/>
                <a:ea typeface="Adobe 고딕 Std B" pitchFamily="34" charset="-127"/>
              </a:rPr>
              <a:t>Most pathogens prefer an environment that is warm, moist, dark, and with proper amounts of oxygen.</a:t>
            </a:r>
            <a:endParaRPr lang="en-US" sz="2200" dirty="0">
              <a:solidFill>
                <a:srgbClr val="000000"/>
              </a:solidFill>
              <a:latin typeface="Adobe 고딕 Std B" pitchFamily="34" charset="-127"/>
              <a:ea typeface="Adobe 고딕 Std B" pitchFamily="34" charset="-127"/>
            </a:endParaRPr>
          </a:p>
        </p:txBody>
      </p:sp>
      <p:sp>
        <p:nvSpPr>
          <p:cNvPr id="10" name="TextBox 9"/>
          <p:cNvSpPr txBox="1"/>
          <p:nvPr/>
        </p:nvSpPr>
        <p:spPr>
          <a:xfrm>
            <a:off x="541104" y="1150417"/>
            <a:ext cx="3204723" cy="584775"/>
          </a:xfrm>
          <a:prstGeom prst="rect">
            <a:avLst/>
          </a:prstGeom>
          <a:noFill/>
        </p:spPr>
        <p:txBody>
          <a:bodyPr wrap="none" rtlCol="0">
            <a:spAutoFit/>
          </a:bodyPr>
          <a:lstStyle/>
          <a:p>
            <a:r>
              <a:rPr lang="en-US" altLang="ko-KR" sz="3200" b="1" dirty="0" smtClean="0">
                <a:ln>
                  <a:solidFill>
                    <a:schemeClr val="accent1">
                      <a:shade val="50000"/>
                      <a:alpha val="0"/>
                    </a:schemeClr>
                  </a:solidFill>
                </a:ln>
                <a:solidFill>
                  <a:srgbClr val="2781A1"/>
                </a:solidFill>
                <a:latin typeface="Adobe 고딕 Std B" pitchFamily="34" charset="-127"/>
                <a:ea typeface="Adobe 고딕 Std B" pitchFamily="34" charset="-127"/>
              </a:rPr>
              <a:t>Infection (cont.)</a:t>
            </a:r>
            <a:endParaRPr lang="ko-KR" altLang="en-US" sz="3200" b="1" dirty="0">
              <a:ln>
                <a:solidFill>
                  <a:schemeClr val="accent1">
                    <a:shade val="50000"/>
                    <a:alpha val="0"/>
                  </a:schemeClr>
                </a:solidFill>
              </a:ln>
              <a:solidFill>
                <a:srgbClr val="2781A1"/>
              </a:solidFill>
              <a:latin typeface="Adobe 고딕 Std B" pitchFamily="34" charset="-127"/>
              <a:ea typeface="Adobe 고딕 Std B" pitchFamily="34" charset="-127"/>
            </a:endParaRPr>
          </a:p>
        </p:txBody>
      </p:sp>
      <p:pic>
        <p:nvPicPr>
          <p:cNvPr id="6" name="Picture 2" descr="G:\Logo\Nunrsing Logo.png"/>
          <p:cNvPicPr>
            <a:picLocks noChangeAspect="1" noChangeArrowheads="1"/>
          </p:cNvPicPr>
          <p:nvPr/>
        </p:nvPicPr>
        <p:blipFill>
          <a:blip r:embed="rId2"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519446"/>
            <a:ext cx="9144000" cy="338554"/>
          </a:xfrm>
          <a:prstGeom prst="rect">
            <a:avLst/>
          </a:prstGeom>
          <a:noFill/>
        </p:spPr>
        <p:txBody>
          <a:bodyPr wrap="square" rtlCol="0">
            <a:spAutoFit/>
          </a:bodyPr>
          <a:lstStyle/>
          <a:p>
            <a:pPr algn="ctr"/>
            <a:r>
              <a:rPr lang="en-US" sz="1600" dirty="0" smtClean="0">
                <a:latin typeface="Rix정고딕 L" pitchFamily="18" charset="-127"/>
                <a:ea typeface="Rix정고딕 L" pitchFamily="18" charset="-127"/>
              </a:rPr>
              <a:t>Copyright@2017 </a:t>
            </a:r>
            <a:r>
              <a:rPr lang="en-US" sz="1600" dirty="0" err="1" smtClean="0">
                <a:latin typeface="Rix정고딕 L" pitchFamily="18" charset="-127"/>
                <a:ea typeface="Rix정고딕 L" pitchFamily="18" charset="-127"/>
              </a:rPr>
              <a:t>Hanmi</a:t>
            </a:r>
            <a:r>
              <a:rPr lang="en-US" sz="1600" dirty="0" smtClean="0">
                <a:latin typeface="Rix정고딕 L" pitchFamily="18" charset="-127"/>
                <a:ea typeface="Rix정고딕 L" pitchFamily="18" charset="-127"/>
              </a:rPr>
              <a:t> Nursing School</a:t>
            </a:r>
            <a:endParaRPr lang="en-US" sz="1600" dirty="0">
              <a:latin typeface="Rix정고딕 L" pitchFamily="18" charset="-127"/>
              <a:ea typeface="Rix정고딕 L" pitchFamily="18" charset="-127"/>
            </a:endParaRPr>
          </a:p>
        </p:txBody>
      </p:sp>
      <p:pic>
        <p:nvPicPr>
          <p:cNvPr id="9" name="Picture 4" descr="\\192.168.25.146\gourav patro\Projects\9781609137502_Carter\Project SRC\Vendor IB files\PPT images\Table 10-1.jpg"/>
          <p:cNvPicPr>
            <a:picLocks noChangeAspect="1" noChangeArrowheads="1"/>
          </p:cNvPicPr>
          <p:nvPr/>
        </p:nvPicPr>
        <p:blipFill>
          <a:blip r:embed="rId2" cstate="print"/>
          <a:srcRect/>
          <a:stretch>
            <a:fillRect/>
          </a:stretch>
        </p:blipFill>
        <p:spPr bwMode="auto">
          <a:xfrm>
            <a:off x="1857829" y="1030514"/>
            <a:ext cx="5602514" cy="5370285"/>
          </a:xfrm>
          <a:prstGeom prst="rect">
            <a:avLst/>
          </a:prstGeom>
          <a:noFill/>
          <a:ln w="9525">
            <a:noFill/>
            <a:miter lim="800000"/>
            <a:headEnd/>
            <a:tailEnd/>
          </a:ln>
        </p:spPr>
      </p:pic>
      <p:sp>
        <p:nvSpPr>
          <p:cNvPr id="10" name="제목 17"/>
          <p:cNvSpPr txBox="1">
            <a:spLocks/>
          </p:cNvSpPr>
          <p:nvPr/>
        </p:nvSpPr>
        <p:spPr>
          <a:xfrm>
            <a:off x="391278" y="261322"/>
            <a:ext cx="7022216" cy="676596"/>
          </a:xfrm>
          <a:prstGeom prst="rect">
            <a:avLst/>
          </a:prstGeom>
        </p:spPr>
        <p:txBody>
          <a:bodyPr vert="horz" lIns="91440" tIns="45720" rIns="91440" bIns="45720" rtlCol="0" anchor="ctr">
            <a:normAutofit/>
          </a:bodyPr>
          <a:lstStyle/>
          <a:p>
            <a:pPr marL="0" marR="0" lvl="0" indent="0" algn="l" defTabSz="914400" rtl="0" eaLnBrk="1" fontAlgn="auto" latinLnBrk="1" hangingPunct="1">
              <a:lnSpc>
                <a:spcPct val="90000"/>
              </a:lnSpc>
              <a:spcBef>
                <a:spcPct val="0"/>
              </a:spcBef>
              <a:spcAft>
                <a:spcPts val="0"/>
              </a:spcAft>
              <a:buClrTx/>
              <a:buSzTx/>
              <a:buFontTx/>
              <a:buNone/>
              <a:tabLst/>
              <a:defRPr/>
            </a:pPr>
            <a:r>
              <a:rPr kumimoji="0" lang="en-US" altLang="en-US" sz="4000" b="1" i="0" u="none" strike="noStrike" kern="1200" cap="none" spc="-120" normalizeH="0" baseline="0" noProof="0" dirty="0" smtClean="0">
                <a:ln>
                  <a:solidFill>
                    <a:schemeClr val="accent1">
                      <a:alpha val="0"/>
                    </a:schemeClr>
                  </a:solidFill>
                </a:ln>
                <a:solidFill>
                  <a:srgbClr val="095988"/>
                </a:solidFill>
                <a:effectLst/>
                <a:uLnTx/>
                <a:uFillTx/>
                <a:latin typeface="Adobe 고딕 Std B" pitchFamily="34" charset="-127"/>
                <a:ea typeface="Adobe 고딕 Std B" pitchFamily="34" charset="-127"/>
                <a:cs typeface="+mn-cs"/>
              </a:rPr>
              <a:t>Classification</a:t>
            </a:r>
            <a:r>
              <a:rPr kumimoji="0" lang="en-US" altLang="en-US" sz="4000" b="1" i="0" u="none" strike="noStrike" kern="1200" cap="none" spc="-120" normalizeH="0" noProof="0" dirty="0" smtClean="0">
                <a:ln>
                  <a:solidFill>
                    <a:schemeClr val="accent1">
                      <a:alpha val="0"/>
                    </a:schemeClr>
                  </a:solidFill>
                </a:ln>
                <a:solidFill>
                  <a:srgbClr val="095988"/>
                </a:solidFill>
                <a:effectLst/>
                <a:uLnTx/>
                <a:uFillTx/>
                <a:latin typeface="Adobe 고딕 Std B" pitchFamily="34" charset="-127"/>
                <a:ea typeface="Adobe 고딕 Std B" pitchFamily="34" charset="-127"/>
                <a:cs typeface="+mn-cs"/>
              </a:rPr>
              <a:t> of Microbes</a:t>
            </a:r>
            <a:endParaRPr kumimoji="0" lang="ko-KR" altLang="en-US" sz="4000" b="1" i="0" u="none" strike="noStrike" kern="1200" cap="none" spc="-120" normalizeH="0" baseline="0" noProof="0" dirty="0">
              <a:ln>
                <a:solidFill>
                  <a:schemeClr val="accent1">
                    <a:alpha val="0"/>
                  </a:schemeClr>
                </a:solidFill>
              </a:ln>
              <a:solidFill>
                <a:srgbClr val="095988"/>
              </a:solidFill>
              <a:effectLst/>
              <a:uLnTx/>
              <a:uFillTx/>
              <a:latin typeface="Adobe 고딕 Std B" pitchFamily="34" charset="-127"/>
              <a:ea typeface="Adobe 고딕 Std B" pitchFamily="34" charset="-127"/>
              <a:cs typeface="+mn-cs"/>
            </a:endParaRPr>
          </a:p>
        </p:txBody>
      </p:sp>
      <p:pic>
        <p:nvPicPr>
          <p:cNvPr id="6" name="Picture 2" descr="G:\Logo\Nunrsing Logo.png"/>
          <p:cNvPicPr>
            <a:picLocks noChangeAspect="1" noChangeArrowheads="1"/>
          </p:cNvPicPr>
          <p:nvPr/>
        </p:nvPicPr>
        <p:blipFill>
          <a:blip r:embed="rId3" cstate="print"/>
          <a:srcRect/>
          <a:stretch>
            <a:fillRect/>
          </a:stretch>
        </p:blipFill>
        <p:spPr bwMode="auto">
          <a:xfrm>
            <a:off x="8002632" y="115330"/>
            <a:ext cx="622384" cy="618500"/>
          </a:xfrm>
          <a:prstGeom prst="rect">
            <a:avLst/>
          </a:prstGeom>
          <a:noFill/>
        </p:spPr>
      </p:pic>
    </p:spTree>
    <p:extLst>
      <p:ext uri="{BB962C8B-B14F-4D97-AF65-F5344CB8AC3E}">
        <p14:creationId xmlns:p14="http://schemas.microsoft.com/office/powerpoint/2010/main" xmlns="" val="1445846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1964</Words>
  <Application>Microsoft Office PowerPoint</Application>
  <PresentationFormat>On-screen Show (4:3)</PresentationFormat>
  <Paragraphs>359</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Arial</vt:lpstr>
      <vt:lpstr>Adobe 고딕 Std B</vt:lpstr>
      <vt:lpstr>나눔바른고딕</vt:lpstr>
      <vt:lpstr>Rix정고딕 L</vt:lpstr>
      <vt:lpstr>Calibri</vt:lpstr>
      <vt:lpstr>맑은 고딕</vt:lpstr>
      <vt:lpstr>Cre고딕 L</vt:lpstr>
      <vt:lpstr>Verdana</vt:lpstr>
      <vt:lpstr>Calibri Light</vt:lpstr>
      <vt:lpstr>Office 테마</vt:lpstr>
      <vt:lpstr>Slide 1</vt:lpstr>
      <vt:lpstr>Slide 2</vt:lpstr>
      <vt:lpstr>Slide 3</vt:lpstr>
      <vt:lpstr>Hepatitis</vt:lpstr>
      <vt:lpstr>Hepatitis</vt:lpstr>
      <vt:lpstr>Cause of Infection</vt:lpstr>
      <vt:lpstr>Slide 7</vt:lpstr>
      <vt:lpstr>Slide 8</vt:lpstr>
      <vt:lpstr>Slide 9</vt:lpstr>
      <vt:lpstr>Slide 10</vt:lpstr>
      <vt:lpstr>Slide 11</vt:lpstr>
      <vt:lpstr>Slide 12</vt:lpstr>
      <vt:lpstr>Slide 13</vt:lpstr>
      <vt:lpstr>Slide 14</vt:lpstr>
      <vt:lpstr>Slide 15</vt:lpstr>
      <vt:lpstr>Slide 16</vt:lpstr>
      <vt:lpstr>Slide 17</vt:lpstr>
      <vt:lpstr>Defenses Against Infection</vt:lpstr>
      <vt:lpstr>Slide 19</vt:lpstr>
      <vt:lpstr>Slide 20</vt:lpstr>
      <vt:lpstr>Ways Infections Are Transmitted</vt:lpstr>
      <vt:lpstr>Slide 22</vt:lpstr>
      <vt:lpstr>Slide 23</vt:lpstr>
      <vt:lpstr>Slide 24</vt:lpstr>
      <vt:lpstr>Slide 25</vt:lpstr>
      <vt:lpstr>Slide 26</vt:lpstr>
      <vt:lpstr>Slide 27</vt:lpstr>
      <vt:lpstr>Slide 28</vt:lpstr>
      <vt:lpstr>Slide 29</vt:lpstr>
      <vt:lpstr>Chain of Infection</vt:lpstr>
      <vt:lpstr>Slide 31</vt:lpstr>
      <vt:lpstr>Slide 32</vt:lpstr>
      <vt:lpstr>Slide 33</vt:lpstr>
      <vt:lpstr>Slide 34</vt:lpstr>
      <vt:lpstr>Slide 35</vt:lpstr>
      <vt:lpstr>Slide 36</vt:lpstr>
      <vt:lpstr>Methods of Infection Control</vt:lpstr>
      <vt:lpstr>Slide 38</vt:lpstr>
      <vt:lpstr>Slide 39</vt:lpstr>
      <vt:lpstr>Slide 40</vt:lpstr>
      <vt:lpstr>Slide 41</vt:lpstr>
      <vt:lpstr>Slide 42</vt:lpstr>
      <vt:lpstr>Slide 43</vt:lpstr>
      <vt:lpstr>Slide 44</vt:lpstr>
      <vt:lpstr>Slide 45</vt:lpstr>
      <vt:lpstr>Slide 46</vt:lpstr>
      <vt:lpstr>Transmission-Based Precautions</vt:lpstr>
      <vt:lpstr>Slide 48</vt:lpstr>
      <vt:lpstr>Slide 49</vt:lpstr>
      <vt:lpstr>Slide 50</vt:lpstr>
      <vt:lpstr>Slide 51</vt:lpstr>
      <vt:lpstr>Slide 52</vt:lpstr>
      <vt:lpstr>Slide 53</vt:lpstr>
      <vt:lpstr>OSHA Bloodborne Pathogens Standard </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YangJihoon</dc:creator>
  <cp:lastModifiedBy>csc</cp:lastModifiedBy>
  <cp:revision>12</cp:revision>
  <dcterms:created xsi:type="dcterms:W3CDTF">2017-05-23T14:06:50Z</dcterms:created>
  <dcterms:modified xsi:type="dcterms:W3CDTF">2017-09-25T18:38:47Z</dcterms:modified>
</cp:coreProperties>
</file>