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321" r:id="rId4"/>
    <p:sldId id="263" r:id="rId5"/>
    <p:sldId id="268" r:id="rId6"/>
    <p:sldId id="319" r:id="rId7"/>
    <p:sldId id="320" r:id="rId8"/>
    <p:sldId id="277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4" r:id="rId31"/>
    <p:sldId id="345" r:id="rId32"/>
    <p:sldId id="343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</p:sldIdLst>
  <p:sldSz cx="9144000" cy="6858000" type="screen4x3"/>
  <p:notesSz cx="6858000" cy="9144000"/>
  <p:embeddedFontLst>
    <p:embeddedFont>
      <p:font typeface="나눔바른고딕" pitchFamily="50" charset="-127"/>
      <p:regular r:id="rId44"/>
      <p:bold r:id="rId45"/>
    </p:embeddedFont>
    <p:embeddedFont>
      <p:font typeface="Rix정고딕 L" pitchFamily="18" charset="-127"/>
      <p:regular r:id="rId46"/>
    </p:embeddedFont>
    <p:embeddedFont>
      <p:font typeface="Verdana" pitchFamily="34" charset="0"/>
      <p:regular r:id="rId47"/>
      <p:bold r:id="rId48"/>
      <p:italic r:id="rId49"/>
      <p:boldItalic r:id="rId50"/>
    </p:embeddedFont>
    <p:embeddedFont>
      <p:font typeface="Cre고딕 L" pitchFamily="18" charset="-127"/>
      <p:regular r:id="rId51"/>
    </p:embeddedFont>
    <p:embeddedFont>
      <p:font typeface="맑은 고딕" pitchFamily="50" charset="-127"/>
      <p:regular r:id="rId52"/>
      <p:bold r:id="rId53"/>
    </p:embeddedFont>
    <p:embeddedFont>
      <p:font typeface="Calibri" pitchFamily="34" charset="0"/>
      <p:regular r:id="rId54"/>
      <p:bold r:id="rId55"/>
      <p:italic r:id="rId56"/>
      <p:boldItalic r:id="rId57"/>
    </p:embeddedFont>
    <p:embeddedFont>
      <p:font typeface="Calibri Light" pitchFamily="34" charset="0"/>
      <p:regular r:id="rId58"/>
      <p:italic r:id="rId5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988"/>
    <a:srgbClr val="2F9C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758" autoAdjust="0"/>
  </p:normalViewPr>
  <p:slideViewPr>
    <p:cSldViewPr snapToGrid="0">
      <p:cViewPr varScale="1">
        <p:scale>
          <a:sx n="116" d="100"/>
          <a:sy n="11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402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452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9204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418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2127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0244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82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306" y="145208"/>
            <a:ext cx="7022216" cy="676596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en-US" sz="3600" b="1" kern="1200" spc="-12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6805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862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0987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85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EE-90E3-4AC8-91C4-78A64C0DF871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3D3E0-20E5-4725-AEC0-E2DFA6F08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131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432"/>
            <a:ext cx="9144000" cy="258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Chapter </a:t>
            </a:r>
            <a:r>
              <a:rPr lang="en-US" sz="44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13</a:t>
            </a:r>
            <a:endParaRPr lang="en-US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Basic First Aid &amp;</a:t>
            </a:r>
          </a:p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4400" b="1" dirty="0" smtClean="0"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Emergency Care</a:t>
            </a:r>
            <a:endParaRPr lang="en-US" altLang="ko-KR" sz="4400" b="1" dirty="0" smtClean="0">
              <a:solidFill>
                <a:srgbClr val="186EC4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635" y="3298786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ko-KR" altLang="en-US" sz="200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85043" y="2713988"/>
            <a:ext cx="7173915" cy="0"/>
          </a:xfrm>
          <a:prstGeom prst="line">
            <a:avLst/>
          </a:prstGeom>
          <a:ln w="34925">
            <a:solidFill>
              <a:srgbClr val="095988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102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616" y="345989"/>
            <a:ext cx="1330840" cy="132253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0178" y="4700156"/>
            <a:ext cx="2149949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ts val="21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3200" b="1" dirty="0" smtClean="0">
                <a:solidFill>
                  <a:srgbClr val="186EC4"/>
                </a:solidFill>
                <a:latin typeface="Adobe 고딕 Std B" pitchFamily="34" charset="-127"/>
                <a:ea typeface="Adobe 고딕 Std B" pitchFamily="34" charset="-127"/>
              </a:rPr>
              <a:t>292</a:t>
            </a:r>
            <a:endParaRPr lang="en-US" sz="3200" dirty="0"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77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Basic Life Support Measures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78485" y="1981200"/>
            <a:ext cx="8321675" cy="343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7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</a:t>
            </a:r>
            <a:r>
              <a:rPr lang="en-US" sz="22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—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Check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airway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</a:t>
            </a:r>
            <a:r>
              <a:rPr lang="en-US" sz="22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—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Check for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breathing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b="1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</a:t>
            </a:r>
            <a:r>
              <a:rPr lang="en-US" sz="22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—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Check for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circulation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b="1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Check for bleeding.</a:t>
            </a:r>
          </a:p>
          <a:p>
            <a:pPr marL="341313" indent="-341313" algn="l">
              <a:lnSpc>
                <a:spcPct val="7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Basic Life Support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pic>
        <p:nvPicPr>
          <p:cNvPr id="7" name="Picture 4" descr="\\192.168.25.146\gourav patro\Projects\9781609137502_Carter\Project SRC\Vendor IB files\PPT images\Box 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3103" y="1840992"/>
            <a:ext cx="6662929" cy="4462272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504" y="4096512"/>
            <a:ext cx="2968752" cy="222656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38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Basic Life Support Measures: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4076" y="2039366"/>
            <a:ext cx="7796212" cy="247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this statement True or False?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 an emergency situation, basic life support (BLS)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measures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are used to keep a person alive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until more       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advanced emergency help is available.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708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Basic Life Support Measures: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5790" y="1935480"/>
            <a:ext cx="7904226" cy="288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True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Rationale: It is true that in an emergency situation, basic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life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support (BLS) measures are used to keep a person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alive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until more advanced emergency help is available.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Emergency </a:t>
            </a:r>
            <a:r>
              <a:rPr lang="en-US" altLang="ko-KR" sz="4000" dirty="0" err="1" smtClean="0">
                <a:latin typeface="Adobe 고딕 Std B" pitchFamily="34" charset="-127"/>
                <a:ea typeface="Adobe 고딕 Std B" pitchFamily="34" charset="-127"/>
              </a:rPr>
              <a:t>Situtions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781" y="1438657"/>
            <a:ext cx="196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-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295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7784" y="1979930"/>
            <a:ext cx="8025384" cy="3818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signs and symptoms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of a "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heart attack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" and how a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nursing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assistant would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help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signs and symptoms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of a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stroke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How a nursing assistant would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help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 person who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 complains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of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feeling faint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or who has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fainted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How a nursing assistant would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help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 person who 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    having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seizure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622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Emergency Situations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3165" y="1901953"/>
            <a:ext cx="196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72071" y="2227898"/>
            <a:ext cx="7706297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How a nursing assistant would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help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 person who 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bleeding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uncontrollably (hemorrhaging)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types and causes of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shock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and how a nursing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     assistant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would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help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 person who is in shock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Situations that can put a person at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risk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for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choking</a:t>
            </a: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How to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perform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abdominal thrusts or chest thrusts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622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Emergency Situations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16649" y="2018538"/>
            <a:ext cx="5259387" cy="405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Heart attack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Stroke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Fainting (syncope)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Seizures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Hemorrhage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Shock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Airway obstruction</a:t>
            </a:r>
          </a:p>
        </p:txBody>
      </p:sp>
      <p:pic>
        <p:nvPicPr>
          <p:cNvPr id="7680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5" y="2127504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Fainting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7980" y="1944180"/>
            <a:ext cx="775354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Blood supply to the brain suddenly decreases, resulting in a loss of consciousness.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Although fainting may be an early sign of a serious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medical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condition, such as a heart problem, it can also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be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result of hunger, pain, extreme emotion, fatigue, medication side effects, a “stuffy” room, excessive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heat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, or standing for a long time.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733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Fainting - 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60832" y="1959864"/>
            <a:ext cx="4767072" cy="323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If you believe that a person 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about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to faint: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Loosen any restraints or tight clothing (such as a belt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or  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necktie), have the person lie down in the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supine position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and elevate his legs 12 inches, or ask him to sit down and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bend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forward, placing his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head between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his knees for at least 5 minutes</a:t>
            </a:r>
          </a:p>
          <a:p>
            <a:pPr lvl="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pt-BR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pt-B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Figure 13-2</a:t>
            </a:r>
            <a:r>
              <a:rPr lang="pt-BR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 l="35800" t="32000" r="45733" b="27046"/>
          <a:stretch>
            <a:fillRect/>
          </a:stretch>
        </p:blipFill>
        <p:spPr bwMode="auto">
          <a:xfrm>
            <a:off x="5254752" y="1905000"/>
            <a:ext cx="3377184" cy="405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Fainting -  First Aid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65976" y="1871853"/>
            <a:ext cx="794404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79400" indent="-279400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Fainting is not life threatening in itself, but a person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who   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faints is at risk for injury from falling.</a:t>
            </a:r>
          </a:p>
          <a:p>
            <a:pPr marL="279400" indent="-279400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279400" indent="-279400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If a person you are assisting does faint:</a:t>
            </a:r>
          </a:p>
          <a:p>
            <a:pPr marL="860425" lvl="1" indent="-403225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Lower him to the floor, remembering to use good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body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mechanics</a:t>
            </a:r>
          </a:p>
          <a:p>
            <a:pPr marL="860425" lvl="1" indent="-403225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Make sure the person is breathing, and call for help</a:t>
            </a:r>
          </a:p>
          <a:p>
            <a:pPr marL="860425" lvl="1" indent="-403225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Have him continue to lie down until the nurse arrives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0" y="651943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pic>
        <p:nvPicPr>
          <p:cNvPr id="5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632" y="156523"/>
            <a:ext cx="1017801" cy="1011450"/>
          </a:xfrm>
          <a:prstGeom prst="rect">
            <a:avLst/>
          </a:prstGeom>
          <a:noFill/>
        </p:spPr>
      </p:pic>
      <p:sp>
        <p:nvSpPr>
          <p:cNvPr id="7" name="제목 17"/>
          <p:cNvSpPr txBox="1">
            <a:spLocks/>
          </p:cNvSpPr>
          <p:nvPr/>
        </p:nvSpPr>
        <p:spPr>
          <a:xfrm>
            <a:off x="390062" y="1902346"/>
            <a:ext cx="8058993" cy="414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600" b="1" i="0" u="none" strike="noStrike" kern="1200" cap="none" spc="-120" normalizeH="0" baseline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  <a:cs typeface="+mn-cs"/>
              </a:rPr>
              <a:t>Responding</a:t>
            </a:r>
            <a:r>
              <a:rPr kumimoji="0" lang="en-US" altLang="en-US" sz="3600" b="1" i="0" u="none" strike="noStrike" kern="1200" cap="none" spc="-120" normalizeH="0" noProof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고딕 Std B" pitchFamily="34" charset="-127"/>
                <a:ea typeface="Adobe 고딕 Std B" pitchFamily="34" charset="-127"/>
                <a:cs typeface="+mn-cs"/>
              </a:rPr>
              <a:t> to an Emergency</a:t>
            </a: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b="1" i="0" u="none" strike="noStrike" kern="1200" cap="none" spc="-120" normalizeH="0" noProof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Basic Life Support (BLS) Measures</a:t>
            </a: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en-US" b="1" spc="-12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sz="36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2F9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Emergency Situations </a:t>
            </a:r>
            <a:endParaRPr kumimoji="0" lang="en-US" altLang="en-US" sz="3600" b="1" i="0" u="none" strike="noStrike" kern="1200" cap="none" spc="-120" normalizeH="0" noProof="0" dirty="0" smtClean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F9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  <a:p>
            <a:pPr marL="742950" marR="0" lvl="0" indent="-74295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ko-KR" altLang="en-US" sz="4000" b="1" i="0" u="none" strike="noStrike" kern="1200" cap="none" spc="-12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2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Fainting -  First Aid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7408" y="1786001"/>
            <a:ext cx="7680960" cy="423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79400" indent="-279400" algn="l">
              <a:lnSpc>
                <a:spcPct val="90000"/>
              </a:lnSpc>
              <a:spcBef>
                <a:spcPts val="180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What to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report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when a person faints: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What time the person fainted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Whether there was a change in the person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level of consciousness and how long this change lasted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Whether the person vomited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person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appearance at the time of the incident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Whether the person complained of anything before the incident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actions taken to assist the person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404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Emergency Situations: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0837" y="1869567"/>
            <a:ext cx="7896987" cy="348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0" lvl="1" indent="0" algn="l">
              <a:buClr>
                <a:srgbClr val="CC9900"/>
              </a:buClr>
              <a:buFont typeface="Verdana" pitchFamily="34" charset="0"/>
              <a:buChar char="•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Fill in the blank to make a correct statement.</a:t>
            </a:r>
          </a:p>
          <a:p>
            <a:pPr marL="0" lvl="1" indent="0" algn="l">
              <a:buClr>
                <a:srgbClr val="CC9900"/>
              </a:buClr>
              <a:buFont typeface="Verdana" pitchFamily="34" charset="0"/>
              <a:buChar char="•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8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0" lvl="1" indent="0" algn="l">
              <a:buClr>
                <a:srgbClr val="CC9900"/>
              </a:buClr>
              <a:buFont typeface="Verdana" pitchFamily="34" charset="0"/>
              <a:buChar char="•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Fainting is not life threatening in itself, but a person who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faints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at risk for injury from ________.</a:t>
            </a:r>
          </a:p>
          <a:p>
            <a:pPr algn="l">
              <a:lnSpc>
                <a:spcPct val="8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81922" name="Picture 2" descr="Image result for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951" y="4159949"/>
            <a:ext cx="2045780" cy="204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Emergency Situations: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2138" y="2450592"/>
            <a:ext cx="8247062" cy="2176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0" lvl="1" indent="0" algn="l">
              <a:buClr>
                <a:srgbClr val="CC9900"/>
              </a:buClr>
              <a:buFont typeface="Verdana" pitchFamily="34" charset="0"/>
              <a:buChar char="•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Fainting is not life threatening in itself, but a person who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faints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at risk for injury from </a:t>
            </a:r>
            <a:r>
              <a:rPr lang="en-US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falling</a:t>
            </a:r>
            <a:r>
              <a:rPr lang="en-US" sz="2200" u="sng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Seizures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82168" y="1749552"/>
            <a:ext cx="7793736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Seizures or convulsions occur when brain activity 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          interrupted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  <a:cs typeface="Times New Roman" pitchFamily="18" charset="0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Seizures can result from head injuries (either recent or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  past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), strokes, infections, high fevers, poisonings,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brain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tumors, and epilepsy.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  <a:cs typeface="Times New Roman" pitchFamily="18" charset="0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Types of seizures include: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Grand mal seizure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Petit mal seizure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1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Seizures - Signs and Symptoms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58737" y="1816608"/>
            <a:ext cx="8229600" cy="4363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Grand mal seizures are characterized by generalized and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violent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contraction and relaxation of the body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muscles.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During a petit mal (absence) seizure, the person may stare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into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space or stop speaking in midsentence, only to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“come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back” a few moments later.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Seizures -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70929" y="1905000"/>
            <a:ext cx="7914703" cy="376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First aid for a person having a grand mal seizure involves: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Protecting the person until the seizure is over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Keeping the airway open during the period of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 unconsciousness</a:t>
            </a: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Seizures - First Aid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6448" y="1996440"/>
            <a:ext cx="82296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If a person is having a grand mal seizure, you would: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Help the person to the floor and move furniture or other objects that might cause injury out of the way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Protect the person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head by placing a pillow or folded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towel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underneath it and call for help while allowing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seizure to run its course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Seizures - First Aid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61988" y="1909318"/>
            <a:ext cx="7689532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Never place anything in the person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mouth or between the teeth.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gag reflex may be temporarily lost; saliva may pool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in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mouth. After the seizure is over, turn the person to his side (in the recovery position) and allow any secretions to drain from his mouth to prevent choking.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Provide warmth and a quiet environment.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581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Hemorrhage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9600" y="1941576"/>
            <a:ext cx="7900416" cy="399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Hemorrhage (severe, uncontrolled bleeding) can be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          caused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by trauma to a blood vessel or by certain </a:t>
            </a:r>
            <a:r>
              <a:rPr lang="en-US" sz="2200" dirty="0" err="1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illnesse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,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such as gastric ulcers.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  <a:cs typeface="Times New Roman" pitchFamily="18" charset="0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Hemorrhage can be: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External (visible)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Internal (within the body)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Hemorrhage –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54609" y="1920240"/>
            <a:ext cx="8211439" cy="341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 the event of an emergency situation where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 person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hemorrhaging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, call for help and make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sure the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person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lying down.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Take standard precautions to protect yourself from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exposure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to </a:t>
            </a:r>
            <a:r>
              <a:rPr lang="en-US" sz="2200" dirty="0" err="1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bloodborne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pathogens.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Responding to an Emergency 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589" y="1774531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293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2775" y="2282952"/>
            <a:ext cx="8531225" cy="2125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nursing assistant's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role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in an emergency</a:t>
            </a: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meaning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of the words “disoriented,” unresponsive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,”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and “basic life support”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45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Hemorrhage – First Aid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71945" y="1938020"/>
            <a:ext cx="4317047" cy="47310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Apply firm, steady pressure directly to the wound using a sterile dressing, a clean towel, or whatever else is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clean 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and available for use as a compress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endParaRPr lang="en-US" sz="8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If the direct pressure does not stop or slow the flow of blood, raise the affected body part (if it is an arm or leg) and apply pressure to a pulse point above the wound.</a:t>
            </a:r>
          </a:p>
          <a:p>
            <a:pPr marL="1265238" lvl="2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See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Figure 13-4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 l="37200" t="32246" r="46467" b="27385"/>
          <a:stretch>
            <a:fillRect/>
          </a:stretch>
        </p:blipFill>
        <p:spPr bwMode="auto">
          <a:xfrm>
            <a:off x="5071872" y="1743456"/>
            <a:ext cx="3413760" cy="4570258"/>
          </a:xfrm>
          <a:prstGeom prst="rect">
            <a:avLst/>
          </a:prstGeom>
          <a:noFill/>
          <a:ln w="63500" cap="rnd">
            <a:solidFill>
              <a:srgbClr val="095988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mage result for question 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367" y="1675193"/>
            <a:ext cx="2219325" cy="20574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223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Emergency Situations: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85216" y="2258568"/>
            <a:ext cx="7729728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this statement True or False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If a person is having a grand mal seizure, the nursing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assistant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would hold the person tightly to decrease his or her risk for being injured.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Emergency Situations: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82105" y="2112264"/>
            <a:ext cx="7940103" cy="2464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False</a:t>
            </a: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Rationale: If a person is having a grand mal seizure, the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nursing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assistant would help the person to the floor and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move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furniture or other objects that might cause injury out of the way.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Shock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41477" y="1983423"/>
            <a:ext cx="82296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Shock results when the organs and tissues of the body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do    not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receive enough oxygen-rich blood.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  <a:cs typeface="Times New Roman" pitchFamily="18" charset="0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To treat shock, the underlying cause of the shock must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be     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addressed.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Shock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graphicFrame>
        <p:nvGraphicFramePr>
          <p:cNvPr id="8" name="Group 41"/>
          <p:cNvGraphicFramePr>
            <a:graphicFrameLocks noGrp="1"/>
          </p:cNvGraphicFramePr>
          <p:nvPr/>
        </p:nvGraphicFramePr>
        <p:xfrm>
          <a:off x="1123823" y="1810131"/>
          <a:ext cx="6834188" cy="460533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55875"/>
                <a:gridCol w="4278313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Types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Causes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  <a:cs typeface="Times New Roman" pitchFamily="18" charset="0"/>
                        </a:rPr>
                        <a:t>Cardiogenic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Occurs when the heart is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unable to pump enough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blood throughout the body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  <a:cs typeface="Times New Roman" pitchFamily="18" charset="0"/>
                        </a:rPr>
                        <a:t>Hemorrhagic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Results from massive blood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loss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  <a:cs typeface="Times New Roman" pitchFamily="18" charset="0"/>
                        </a:rPr>
                        <a:t>Septic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Caused by severe bacterial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infections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  <a:cs typeface="Times New Roman" pitchFamily="18" charset="0"/>
                        </a:rPr>
                        <a:t>Anaphylactic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Caused by severe allergic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reactions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57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Shock - Signs and Symptoms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98932" y="1865376"/>
            <a:ext cx="7545324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 person entering a state of shock will: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Have a low blood pressure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Have a pulse that is rapid and weak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Have cool, clammy, and pale skin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Be confused or disoriented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Breathe rapidly, and if he is conscious, he may complain of thirst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Shock -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28460" y="1929384"/>
            <a:ext cx="7552372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Keep the person warm and calm.</a:t>
            </a: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treatment for anaphylactic shock is the immediate administration of a medication called epinephrine.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3845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graphicFrame>
        <p:nvGraphicFramePr>
          <p:cNvPr id="8" name="Group 20"/>
          <p:cNvGraphicFramePr>
            <a:graphicFrameLocks noGrp="1"/>
          </p:cNvGraphicFramePr>
          <p:nvPr/>
        </p:nvGraphicFramePr>
        <p:xfrm>
          <a:off x="648335" y="2007616"/>
          <a:ext cx="7825105" cy="222885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91593"/>
                <a:gridCol w="483351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Type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Symptoms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Partial airway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obstruction with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good air exchange </a:t>
                      </a:r>
                    </a:p>
                  </a:txBody>
                  <a:tcPr marT="24948" anchor="ctr" horzOverflow="overflow">
                    <a:lnL cap="flat"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The person coughs strongly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 and has good skin color. </a:t>
                      </a:r>
                    </a:p>
                  </a:txBody>
                  <a:tcPr marT="2494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16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graphicFrame>
        <p:nvGraphicFramePr>
          <p:cNvPr id="7" name="Group 28"/>
          <p:cNvGraphicFramePr>
            <a:graphicFrameLocks noGrp="1"/>
          </p:cNvGraphicFramePr>
          <p:nvPr/>
        </p:nvGraphicFramePr>
        <p:xfrm>
          <a:off x="667258" y="1835785"/>
          <a:ext cx="7645400" cy="447992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22588"/>
                <a:gridCol w="4722812"/>
              </a:tblGrid>
              <a:tr h="425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Type</a:t>
                      </a:r>
                    </a:p>
                  </a:txBody>
                  <a:tcPr marT="24952" marB="45728" anchor="ctr" horzOverflow="overflow">
                    <a:lnL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Symptoms</a:t>
                      </a:r>
                    </a:p>
                  </a:txBody>
                  <a:tcPr marT="24952" marB="4572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Partial airway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obstruction with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poor air exchange</a:t>
                      </a:r>
                    </a:p>
                  </a:txBody>
                  <a:tcPr marT="24952" marB="45728" anchor="ctr" horzOverflow="overflow">
                    <a:lnL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The person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dobe 고딕 Std B" pitchFamily="34" charset="-127"/>
                        </a:rPr>
                        <a:t>’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s coughing is a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weak, ineffective effort with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high-pitched, “crowing” sounds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as he tries to breathe; bluish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skin color.</a:t>
                      </a:r>
                    </a:p>
                  </a:txBody>
                  <a:tcPr marT="24952" marB="4572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Complete airway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obstruction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 marT="24952" marB="45728" anchor="ctr" horzOverflow="overflow">
                    <a:lnL>
                      <a:noFill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The person cannot cough,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speak, or breathe and might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1000"/>
                        </a:lnSpc>
                        <a:spcBef>
                          <a:spcPts val="16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dobe 고딕 Std B" pitchFamily="34" charset="-127"/>
                          <a:ea typeface="Adobe 고딕 Std B" pitchFamily="34" charset="-127"/>
                        </a:rPr>
                        <a:t>lose consciousness quickly.</a:t>
                      </a:r>
                    </a:p>
                  </a:txBody>
                  <a:tcPr marT="24952" marB="45728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 -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20649" y="1942465"/>
            <a:ext cx="7706487" cy="367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  <a:cs typeface="Times New Roman" pitchFamily="18" charset="0"/>
              </a:rPr>
              <a:t>First aid to be administered in case of choking: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Clearing the airway in adults and children older than 1 year:</a:t>
            </a:r>
          </a:p>
          <a:p>
            <a:pPr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Abdominal thrusts</a:t>
            </a:r>
          </a:p>
          <a:p>
            <a:pPr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Chest thrusts; used on very heavy people or pregnant women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re고딕 L" pitchFamily="18" charset="-127"/>
                <a:ea typeface="Cre고딕 L" pitchFamily="18" charset="-127"/>
              </a:rPr>
              <a:t>Copyright@2017 </a:t>
            </a:r>
            <a:r>
              <a:rPr lang="en-US" sz="1600" dirty="0" err="1" smtClean="0">
                <a:latin typeface="Cre고딕 L" pitchFamily="18" charset="-127"/>
                <a:ea typeface="Cre고딕 L" pitchFamily="18" charset="-127"/>
              </a:rPr>
              <a:t>Hanmi</a:t>
            </a:r>
            <a:r>
              <a:rPr lang="en-US" sz="1600" dirty="0" smtClean="0">
                <a:latin typeface="Cre고딕 L" pitchFamily="18" charset="-127"/>
                <a:ea typeface="Cre고딕 L" pitchFamily="18" charset="-127"/>
              </a:rPr>
              <a:t> Nursing School</a:t>
            </a:r>
            <a:endParaRPr lang="en-US" sz="1600" dirty="0">
              <a:latin typeface="Cre고딕 L" pitchFamily="18" charset="-127"/>
              <a:ea typeface="Cre고딕 L" pitchFamily="18" charset="-127"/>
            </a:endParaRPr>
          </a:p>
        </p:txBody>
      </p:sp>
      <p:sp>
        <p:nvSpPr>
          <p:cNvPr id="18" name="제목 17"/>
          <p:cNvSpPr txBox="1">
            <a:spLocks/>
          </p:cNvSpPr>
          <p:nvPr/>
        </p:nvSpPr>
        <p:spPr>
          <a:xfrm>
            <a:off x="391278" y="261322"/>
            <a:ext cx="7022216" cy="67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spc="-12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Emergency</a:t>
            </a:r>
            <a:endParaRPr kumimoji="0" lang="ko-KR" altLang="en-US" sz="4000" b="1" i="0" u="none" strike="noStrike" kern="1200" cap="none" spc="-120" normalizeH="0" baseline="0" noProof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95988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  <a:cs typeface="+mn-cs"/>
            </a:endParaRPr>
          </a:p>
        </p:txBody>
      </p:sp>
      <p:pic>
        <p:nvPicPr>
          <p:cNvPr id="7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07264" y="1310640"/>
            <a:ext cx="8705088" cy="66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ctr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3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What is an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emergency</a:t>
            </a:r>
            <a:r>
              <a:rPr lang="en-US" sz="3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endParaRPr lang="en-US" sz="3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12" y="4913284"/>
            <a:ext cx="829056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1363" lvl="1" indent="-284163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 condition that requires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immediate</a:t>
            </a:r>
            <a:r>
              <a:rPr lang="en-US" sz="2200" b="1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medical or surgical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evaluation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or treatment in order to prevent the person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from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dying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or having a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permanent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disability</a:t>
            </a: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54276" name="Picture 4" descr="Image result for emerge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831" y="2427732"/>
            <a:ext cx="4391025" cy="1838325"/>
          </a:xfrm>
          <a:prstGeom prst="rect">
            <a:avLst/>
          </a:prstGeom>
          <a:noFill/>
        </p:spPr>
      </p:pic>
      <p:pic>
        <p:nvPicPr>
          <p:cNvPr id="54278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79" y="1816608"/>
            <a:ext cx="2193036" cy="2193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29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24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 - First Aid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122555" y="1929384"/>
            <a:ext cx="82296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Clearing the airway in infants:</a:t>
            </a:r>
          </a:p>
          <a:p>
            <a:pPr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 children younger than 1 year, the Heimlich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maneuver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not used because of the risk for damaging the baby</a:t>
            </a:r>
            <a:r>
              <a:rPr lang="en-US" sz="2200" dirty="0">
                <a:solidFill>
                  <a:srgbClr val="000000"/>
                </a:solidFill>
                <a:ea typeface="Adobe 고딕 Std B" pitchFamily="34" charset="-127"/>
              </a:rPr>
              <a:t>’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 internal organs.</a:t>
            </a:r>
          </a:p>
          <a:p>
            <a:pPr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792163" algn="l"/>
                <a:tab pos="1706563" algn="l"/>
                <a:tab pos="2620963" algn="l"/>
                <a:tab pos="3535363" algn="l"/>
                <a:tab pos="4449763" algn="l"/>
                <a:tab pos="5364163" algn="l"/>
                <a:tab pos="6278563" algn="l"/>
                <a:tab pos="7192963" algn="l"/>
                <a:tab pos="8107363" algn="l"/>
                <a:tab pos="9021763" algn="l"/>
                <a:tab pos="9936163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Instead, a combination of back blows and chest thrusts is used.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763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Obstruction: Question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3401" y="1953768"/>
            <a:ext cx="775716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0" lvl="1" indent="0" algn="l">
              <a:buClr>
                <a:srgbClr val="CC9900"/>
              </a:buClr>
              <a:buFont typeface="Verdana" pitchFamily="34" charset="0"/>
              <a:buChar char="•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 person experiencing a complete obstruction of his or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her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airway is not able to:</a:t>
            </a:r>
          </a:p>
          <a:p>
            <a:pPr marL="1249363" lvl="3" indent="-512763" algn="l">
              <a:buClr>
                <a:srgbClr val="CC9900"/>
              </a:buClr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A. Speak</a:t>
            </a:r>
          </a:p>
          <a:p>
            <a:pPr algn="l">
              <a:buClrTx/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1249363" lvl="3" indent="-512763" algn="l">
              <a:buClr>
                <a:srgbClr val="CC9900"/>
              </a:buClr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B. Walk</a:t>
            </a:r>
          </a:p>
          <a:p>
            <a:pPr algn="l">
              <a:buClrTx/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1249363" lvl="3" indent="-512763" algn="l">
              <a:buClr>
                <a:srgbClr val="CC9900"/>
              </a:buClr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C. Make a fist</a:t>
            </a:r>
          </a:p>
          <a:p>
            <a:pPr algn="l">
              <a:buClrTx/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1249363" lvl="3" indent="-512763" algn="l">
              <a:buClr>
                <a:srgbClr val="CC9900"/>
              </a:buClr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D. Grasp his or her throat</a:t>
            </a:r>
          </a:p>
          <a:p>
            <a:pPr algn="l">
              <a:buClrTx/>
              <a:buSzTx/>
              <a:buFont typeface="Verdana" pitchFamily="34" charset="0"/>
              <a:buChar char="−"/>
              <a:tabLst>
                <a:tab pos="50800" algn="l"/>
                <a:tab pos="965200" algn="l"/>
                <a:tab pos="1879600" algn="l"/>
                <a:tab pos="2794000" algn="l"/>
                <a:tab pos="3708400" algn="l"/>
                <a:tab pos="4622800" algn="l"/>
                <a:tab pos="5537200" algn="l"/>
                <a:tab pos="6451600" algn="l"/>
                <a:tab pos="7366000" algn="l"/>
                <a:tab pos="8280400" algn="l"/>
                <a:tab pos="91948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546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F9CC3"/>
                </a:solidFill>
                <a:latin typeface="Adobe 고딕 Std B" pitchFamily="34" charset="-127"/>
                <a:ea typeface="Adobe 고딕 Std B" pitchFamily="34" charset="-127"/>
              </a:rPr>
              <a:t>Airway Obstruction: Answer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F9CC3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0225" y="2114677"/>
            <a:ext cx="7882255" cy="3462338"/>
          </a:xfrm>
          <a:prstGeom prst="rect">
            <a:avLst/>
          </a:prstGeom>
        </p:spPr>
        <p:txBody>
          <a:bodyPr/>
          <a:lstStyle/>
          <a:p>
            <a:pPr marL="279400" marR="0" lvl="0" indent="-2794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Tx/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A. Speak</a:t>
            </a:r>
          </a:p>
          <a:p>
            <a:pPr marL="279400" marR="0" lvl="0" indent="-2794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  <a:p>
            <a:pPr marL="279400" marR="0" lvl="0" indent="-279400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C9900"/>
              </a:buClr>
              <a:buSzTx/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고딕 Std B" pitchFamily="34" charset="-127"/>
                <a:ea typeface="Adobe 고딕 Std B" pitchFamily="34" charset="-127"/>
              </a:rPr>
              <a:t>Rationale: The person whose airway is completely                obstructed cannot cough, speak, or breathe and will lose consciousness quickly if the object that is blocking                airflow is not removed.</a:t>
            </a:r>
          </a:p>
          <a:p>
            <a:pPr marL="279400" marR="0" lvl="0" indent="-2794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Nursing Assistant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+mn-ea"/>
              </a:rPr>
              <a:t>’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Role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3915" y="1944624"/>
            <a:ext cx="7928293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79400" indent="-279400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Disoriented is the state of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being unable to answer basic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questions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about person, place, or time; a state of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confusion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</a:p>
          <a:p>
            <a:pPr marL="279400" indent="-279400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279400" indent="-279400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Unresponsive is when a person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is unconscious and cannot be aroused, or conscious but not responsive when spoken to or touched.</a:t>
            </a:r>
          </a:p>
          <a:p>
            <a:pPr marL="279400" indent="-279400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Nursing Assistant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+mn-ea"/>
              </a:rPr>
              <a:t>’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Role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20763" y="1954053"/>
            <a:ext cx="8159941" cy="1654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79400" indent="-279400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Basic life support (BLS) </a:t>
            </a:r>
            <a:r>
              <a:rPr lang="en-US" sz="2200" b="1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includes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basic emergency care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techniques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, such as rescue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breathing, cardiopulmonary           resuscitation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(CPR), and the use of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an                                                             automated external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defibrillator (AED).</a:t>
            </a:r>
          </a:p>
          <a:p>
            <a:pPr marL="279400" indent="-279400" algn="l">
              <a:lnSpc>
                <a:spcPct val="90000"/>
              </a:lnSpc>
              <a:spcBef>
                <a:spcPts val="16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963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039" y="3748722"/>
            <a:ext cx="5879465" cy="20274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854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Nursing Assistant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+mn-ea"/>
              </a:rPr>
              <a:t>’</a:t>
            </a:r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s Responsibilities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33400" y="1947894"/>
            <a:ext cx="8122920" cy="406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341313" indent="-34131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Responsibilities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of a nursing assistant in case of an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emergency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include: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Recognizing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that an emergency exists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Deciding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to act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Checking</a:t>
            </a:r>
            <a:r>
              <a:rPr lang="en-US" sz="2200" b="1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for consciousness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Activating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facility’s emergency response system</a:t>
            </a:r>
          </a:p>
          <a:p>
            <a:pPr marL="741363" lvl="1" indent="-284163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73138" algn="l"/>
                <a:tab pos="1887538" algn="l"/>
                <a:tab pos="2801938" algn="l"/>
                <a:tab pos="3716338" algn="l"/>
                <a:tab pos="4630738" algn="l"/>
                <a:tab pos="5545138" algn="l"/>
                <a:tab pos="6459538" algn="l"/>
                <a:tab pos="7373938" algn="l"/>
                <a:tab pos="8288338" algn="l"/>
                <a:tab pos="9202738" algn="l"/>
                <a:tab pos="10117138" algn="l"/>
              </a:tabLst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Providing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appropriate care until the emergency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personnel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arrive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391278" y="261322"/>
            <a:ext cx="7022216" cy="67659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 sz="4000" dirty="0" smtClean="0">
                <a:latin typeface="Adobe 고딕 Std B" pitchFamily="34" charset="-127"/>
                <a:ea typeface="Adobe 고딕 Std B" pitchFamily="34" charset="-127"/>
              </a:rPr>
              <a:t>Basic Life Support (BLS) Measures</a:t>
            </a:r>
            <a:endParaRPr lang="ko-KR" altLang="en-US" sz="4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933" y="1737955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Focus on: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7" y="902803"/>
            <a:ext cx="181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page -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95988"/>
                </a:solidFill>
                <a:latin typeface="Adobe 고딕 Std B" pitchFamily="34" charset="-127"/>
                <a:ea typeface="Adobe 고딕 Std B" pitchFamily="34" charset="-127"/>
              </a:rPr>
              <a:t>294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95988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46747" y="2210372"/>
            <a:ext cx="7485317" cy="3141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1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measures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included in basic life support (BLS)</a:t>
            </a: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The organizations that offer approved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training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in (BLS) measures</a:t>
            </a: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>
              <a:buClr>
                <a:srgbClr val="CC9900"/>
              </a:buClr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What respiratory and cardiac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arrests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are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Copyright@2017 </a:t>
            </a:r>
            <a:r>
              <a:rPr lang="en-US" sz="1600" dirty="0" err="1" smtClean="0">
                <a:latin typeface="Rix정고딕 L" pitchFamily="18" charset="-127"/>
                <a:ea typeface="Rix정고딕 L" pitchFamily="18" charset="-127"/>
              </a:rPr>
              <a:t>Hanmi</a:t>
            </a:r>
            <a:r>
              <a:rPr lang="en-US" sz="1600" dirty="0" smtClean="0">
                <a:latin typeface="Rix정고딕 L" pitchFamily="18" charset="-127"/>
                <a:ea typeface="Rix정고딕 L" pitchFamily="18" charset="-127"/>
              </a:rPr>
              <a:t> Nursing School</a:t>
            </a:r>
            <a:endParaRPr lang="en-US" sz="1600" dirty="0">
              <a:latin typeface="Rix정고딕 L" pitchFamily="18" charset="-127"/>
              <a:ea typeface="Rix정고딕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104" y="1150417"/>
            <a:ext cx="6779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2781A1"/>
                </a:solidFill>
                <a:latin typeface="Adobe 고딕 Std B" pitchFamily="34" charset="-127"/>
                <a:ea typeface="Adobe 고딕 Std B" pitchFamily="34" charset="-127"/>
              </a:rPr>
              <a:t>Basic Life Support Measures (cont.)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2781A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6" name="Picture 2" descr="G:\Logo\Nunrsing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632" y="115330"/>
            <a:ext cx="622384" cy="618500"/>
          </a:xfrm>
          <a:prstGeom prst="rect">
            <a:avLst/>
          </a:prstGeom>
          <a:noFill/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57212" y="1784541"/>
            <a:ext cx="8355140" cy="4497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marL="279400" indent="-279400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goal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of BLS:</a:t>
            </a:r>
          </a:p>
          <a:p>
            <a:pPr marL="860425" lvl="1" indent="-403225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To prevent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respiratory arrest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(a condition where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            breathing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has stopped)</a:t>
            </a:r>
          </a:p>
          <a:p>
            <a:pPr marL="860425" lvl="1" indent="-403225" algn="l">
              <a:lnSpc>
                <a:spcPct val="8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To prevent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cardiac arrest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(a condition where the heart </a:t>
            </a:r>
            <a:r>
              <a:rPr lang="en-US" sz="2200" dirty="0" smtClean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      has 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stopped)</a:t>
            </a:r>
          </a:p>
          <a:p>
            <a:pPr marL="279400" indent="-279400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BLS measures perform breathing and circulation for someone who is </a:t>
            </a:r>
            <a:r>
              <a:rPr lang="en-US" sz="2200" b="1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unable</a:t>
            </a: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 to perform these functions independently and training is offered by: </a:t>
            </a:r>
          </a:p>
          <a:p>
            <a:pPr marL="1203325"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American Red Cross (ARC)</a:t>
            </a:r>
          </a:p>
          <a:p>
            <a:pPr marL="1203325"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The National Safety Council (NSC)</a:t>
            </a:r>
          </a:p>
          <a:p>
            <a:pPr marL="1203325" lvl="2" algn="l">
              <a:lnSpc>
                <a:spcPct val="90000"/>
              </a:lnSpc>
              <a:spcBef>
                <a:spcPts val="1650"/>
              </a:spcBef>
              <a:buClr>
                <a:srgbClr val="CC9900"/>
              </a:buClr>
              <a:buFont typeface="Verdana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latin typeface="Adobe 고딕 Std B" pitchFamily="34" charset="-127"/>
                <a:ea typeface="Adobe 고딕 Std B" pitchFamily="34" charset="-127"/>
              </a:rPr>
              <a:t>American Heart Association (AHA)</a:t>
            </a:r>
          </a:p>
        </p:txBody>
      </p:sp>
    </p:spTree>
    <p:extLst>
      <p:ext uri="{BB962C8B-B14F-4D97-AF65-F5344CB8AC3E}">
        <p14:creationId xmlns="" xmlns:p14="http://schemas.microsoft.com/office/powerpoint/2010/main" val="1445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2016</Words>
  <Application>Microsoft Office PowerPoint</Application>
  <PresentationFormat>On-screen Show (4:3)</PresentationFormat>
  <Paragraphs>300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Adobe 고딕 Std B</vt:lpstr>
      <vt:lpstr>나눔바른고딕</vt:lpstr>
      <vt:lpstr>Rix정고딕 L</vt:lpstr>
      <vt:lpstr>Verdana</vt:lpstr>
      <vt:lpstr>Cre고딕 L</vt:lpstr>
      <vt:lpstr>맑은 고딕</vt:lpstr>
      <vt:lpstr>Calibri</vt:lpstr>
      <vt:lpstr>Times New Roman</vt:lpstr>
      <vt:lpstr>Calibri Light</vt:lpstr>
      <vt:lpstr>Office 테마</vt:lpstr>
      <vt:lpstr>Slide 1</vt:lpstr>
      <vt:lpstr>Slide 2</vt:lpstr>
      <vt:lpstr>Responding to an Emergency </vt:lpstr>
      <vt:lpstr>Slide 4</vt:lpstr>
      <vt:lpstr>Slide 5</vt:lpstr>
      <vt:lpstr>Slide 6</vt:lpstr>
      <vt:lpstr>Slide 7</vt:lpstr>
      <vt:lpstr>Basic Life Support (BLS) Measures</vt:lpstr>
      <vt:lpstr>Slide 9</vt:lpstr>
      <vt:lpstr>Slide 10</vt:lpstr>
      <vt:lpstr>Slide 11</vt:lpstr>
      <vt:lpstr>Slide 12</vt:lpstr>
      <vt:lpstr>Slide 13</vt:lpstr>
      <vt:lpstr>Emergency Situtions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csc</cp:lastModifiedBy>
  <cp:revision>13</cp:revision>
  <dcterms:created xsi:type="dcterms:W3CDTF">2017-05-23T14:06:50Z</dcterms:created>
  <dcterms:modified xsi:type="dcterms:W3CDTF">2017-10-03T15:44:43Z</dcterms:modified>
</cp:coreProperties>
</file>