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321" r:id="rId4"/>
    <p:sldId id="268" r:id="rId5"/>
    <p:sldId id="322" r:id="rId6"/>
    <p:sldId id="323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2" r:id="rId19"/>
    <p:sldId id="360" r:id="rId20"/>
    <p:sldId id="361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</p:sldIdLst>
  <p:sldSz cx="9144000" cy="6858000" type="screen4x3"/>
  <p:notesSz cx="6858000" cy="9144000"/>
  <p:embeddedFontLst>
    <p:embeddedFont>
      <p:font typeface="나눔바른고딕" pitchFamily="50" charset="-127"/>
      <p:regular r:id="rId39"/>
      <p:bold r:id="rId40"/>
    </p:embeddedFont>
    <p:embeddedFont>
      <p:font typeface="Rix정고딕 L" pitchFamily="18" charset="-127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Verdana" pitchFamily="34" charset="0"/>
      <p:regular r:id="rId46"/>
      <p:bold r:id="rId47"/>
      <p:italic r:id="rId48"/>
      <p:boldItalic r:id="rId49"/>
    </p:embeddedFont>
    <p:embeddedFont>
      <p:font typeface="Calibri Light" pitchFamily="34" charset="0"/>
      <p:regular r:id="rId50"/>
      <p:italic r:id="rId51"/>
    </p:embeddedFont>
    <p:embeddedFont>
      <p:font typeface="맑은 고딕" pitchFamily="50" charset="-127"/>
      <p:regular r:id="rId52"/>
      <p:bold r:id="rId5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C3"/>
    <a:srgbClr val="0959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5" autoAdjust="0"/>
    <p:restoredTop sz="99758" autoAdjust="0"/>
  </p:normalViewPr>
  <p:slideViewPr>
    <p:cSldViewPr snapToGrid="0"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402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45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20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18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12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24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82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6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09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85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432"/>
            <a:ext cx="9144000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Chapter </a:t>
            </a: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26</a:t>
            </a:r>
            <a:endParaRPr lang="en-US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Caring for People</a:t>
            </a: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With Dementia</a:t>
            </a:r>
            <a:endParaRPr lang="en-US" altLang="ko-KR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635" y="3298786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2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616" y="345989"/>
            <a:ext cx="1330840" cy="13225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0178" y="4700156"/>
            <a:ext cx="214994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Page - 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598</a:t>
            </a:r>
            <a:endParaRPr 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104" y="1150417"/>
            <a:ext cx="3934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Alzheimer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ea typeface="Adobe 고딕 Std B" pitchFamily="34" charset="-127"/>
              </a:rPr>
              <a:t>’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 Disease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0929" y="2084888"/>
            <a:ext cx="8305800" cy="34782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Abnormal deposits of protein, called plaques and                tangles, develop in the brain.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protein deposits interfere with the way that the           nerves inside the brain communicate with each other.</a:t>
            </a:r>
          </a:p>
        </p:txBody>
      </p:sp>
      <p:pic>
        <p:nvPicPr>
          <p:cNvPr id="46082" name="Picture 2" descr="Image result for alzheimer's common sympt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791" y="4225969"/>
            <a:ext cx="4641893" cy="1964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104" y="1150417"/>
            <a:ext cx="525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Alzheimer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ea typeface="Adobe 고딕 Std B" pitchFamily="34" charset="-127"/>
              </a:rPr>
              <a:t>’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 Disease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7" name="Picture 3" descr="chapter36_pp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130" y="1895605"/>
            <a:ext cx="4953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290181" y="1766170"/>
            <a:ext cx="6225435" cy="4584526"/>
          </a:xfrm>
          <a:prstGeom prst="round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104" y="1150417"/>
            <a:ext cx="607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Vascular (Multi-Infarct)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 Disease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3255" y="4421688"/>
            <a:ext cx="8555277" cy="20292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Damage to the blood vessels that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supply the brain can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decrease the  amount of oxygen and nutrients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that are delivered to the brain           tissue.</a:t>
            </a:r>
            <a:endParaRPr kumimoji="0" lang="en-US" altLang="zh-CN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Mental functions are lost because multiple areas of the brain tissue       die because of a lack of adequate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oxygen and nutrients.</a:t>
            </a:r>
            <a:endParaRPr kumimoji="0" lang="en-US" altLang="zh-CN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Most often affects people between the ages of 55 and 75 years</a:t>
            </a:r>
          </a:p>
        </p:txBody>
      </p:sp>
      <p:pic>
        <p:nvPicPr>
          <p:cNvPr id="50178" name="Picture 2" descr="Image result for Vascular Dementia"/>
          <p:cNvPicPr>
            <a:picLocks noChangeAspect="1" noChangeArrowheads="1"/>
          </p:cNvPicPr>
          <p:nvPr/>
        </p:nvPicPr>
        <p:blipFill>
          <a:blip r:embed="rId3" cstate="print"/>
          <a:srcRect t="24418"/>
          <a:stretch>
            <a:fillRect/>
          </a:stretch>
        </p:blipFill>
        <p:spPr bwMode="auto">
          <a:xfrm>
            <a:off x="1871640" y="1778698"/>
            <a:ext cx="5518716" cy="258957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290181" y="1766170"/>
            <a:ext cx="6350696" cy="250520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104" y="1150417"/>
            <a:ext cx="7707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Ricks for Developing Vascular Dementia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4672" y="1933336"/>
            <a:ext cx="5735920" cy="40290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Myocardial infarction (heart attack)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Hypertension (high blood pressure)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Diabetes mellitus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Peripheral vascular disease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Transient ischemic attacks (TIAs)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Obesity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Smoking</a:t>
            </a:r>
          </a:p>
          <a:p>
            <a:pPr marL="228600" marR="0" lvl="0" indent="-228600" algn="l" defTabSz="914400" rtl="0" eaLnBrk="1" fontAlgn="auto" latinLnBrk="1" hangingPunct="1"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High blood cholesterol levels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63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Types of Dementia: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5147" y="2059988"/>
            <a:ext cx="7799713" cy="36306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Is the following statement True or False?</a:t>
            </a: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person diagnosed with Alzheimer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disease has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         damage to the blood vessels in his or her brain            causing parts of the brain tissue to die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331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Types of Dementia: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1150" y="2016125"/>
            <a:ext cx="8382000" cy="38671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False</a:t>
            </a: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Rationale: In people with vascular (multi-infarct) dementia, damage to the blood vessels in the brain blocks the flow of oxygen and nutrients, causing parts of the brain tissue to die.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Behaviors Associated With Dementia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45" y="1642758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01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602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74815" y="1729766"/>
            <a:ext cx="85439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Behaviors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that are common in people with dementia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Strategies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for managing difficult behaviors in people</a:t>
            </a:r>
          </a:p>
          <a:p>
            <a:pPr algn="l">
              <a:buClr>
                <a:schemeClr val="accent2"/>
              </a:buClr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with dementia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The word validation therapy</a:t>
            </a:r>
          </a:p>
          <a:p>
            <a:pPr algn="l"/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9287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Behaviors Associated With Dementia (cont.)</a:t>
            </a:r>
            <a:endParaRPr lang="ko-KR" altLang="en-US" sz="3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32526" y="1902173"/>
            <a:ext cx="3219450" cy="46355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Wandering</a:t>
            </a: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Pacing</a:t>
            </a: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“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Sundowning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”</a:t>
            </a: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Rummaging</a:t>
            </a: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Delusions</a:t>
            </a: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Box 26-2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8773" y="1808860"/>
            <a:ext cx="4153769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altLang="zh-CN" sz="2000" dirty="0">
                <a:latin typeface="Adobe 고딕 Std B" pitchFamily="34" charset="-127"/>
                <a:ea typeface="Adobe 고딕 Std B" pitchFamily="34" charset="-127"/>
              </a:rPr>
              <a:t>Hallucinations</a:t>
            </a: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endParaRPr lang="en-US" altLang="zh-CN" sz="2000" dirty="0">
              <a:latin typeface="Adobe 고딕 Std B" pitchFamily="34" charset="-127"/>
              <a:ea typeface="Adobe 고딕 Std B" pitchFamily="34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altLang="zh-CN" sz="2000" dirty="0">
                <a:latin typeface="Adobe 고딕 Std B" pitchFamily="34" charset="-127"/>
                <a:ea typeface="Adobe 고딕 Std B" pitchFamily="34" charset="-127"/>
              </a:rPr>
              <a:t>Agitation</a:t>
            </a: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endParaRPr lang="en-US" altLang="zh-CN" sz="2000" dirty="0">
              <a:latin typeface="Adobe 고딕 Std B" pitchFamily="34" charset="-127"/>
              <a:ea typeface="Adobe 고딕 Std B" pitchFamily="34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altLang="zh-CN" sz="2000" dirty="0">
                <a:latin typeface="Adobe 고딕 Std B" pitchFamily="34" charset="-127"/>
                <a:ea typeface="Adobe 고딕 Std B" pitchFamily="34" charset="-127"/>
              </a:rPr>
              <a:t>Catastrophic reactions</a:t>
            </a: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endParaRPr lang="en-US" altLang="zh-CN" sz="2000" dirty="0">
              <a:latin typeface="Adobe 고딕 Std B" pitchFamily="34" charset="-127"/>
              <a:ea typeface="Adobe 고딕 Std B" pitchFamily="34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altLang="zh-CN" sz="2000" dirty="0">
                <a:latin typeface="Adobe 고딕 Std B" pitchFamily="34" charset="-127"/>
                <a:ea typeface="Adobe 고딕 Std B" pitchFamily="34" charset="-127"/>
              </a:rPr>
              <a:t>Repetition (perseveration)</a:t>
            </a: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endParaRPr lang="en-US" altLang="zh-CN" sz="2000" dirty="0">
              <a:latin typeface="Adobe 고딕 Std B" pitchFamily="34" charset="-127"/>
              <a:ea typeface="Adobe 고딕 Std B" pitchFamily="34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altLang="zh-CN" sz="2000" dirty="0">
                <a:latin typeface="Adobe 고딕 Std B" pitchFamily="34" charset="-127"/>
                <a:ea typeface="Adobe 고딕 Std B" pitchFamily="34" charset="-127"/>
              </a:rPr>
              <a:t>Inappropriate sexual behavior</a:t>
            </a: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endParaRPr lang="en-US" altLang="zh-CN" sz="2000" dirty="0">
              <a:latin typeface="Adobe 고딕 Std B" pitchFamily="34" charset="-127"/>
              <a:ea typeface="Adobe 고딕 Std B" pitchFamily="34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Table 26-1</a:t>
            </a:r>
            <a:r>
              <a:rPr lang="en-US" sz="2000" dirty="0">
                <a:latin typeface="Adobe 고딕 Std B" pitchFamily="34" charset="-127"/>
                <a:ea typeface="Adobe 고딕 Std B" pitchFamily="34" charset="-127"/>
              </a:rPr>
              <a:t>.</a:t>
            </a:r>
            <a:endParaRPr lang="en-US" altLang="zh-CN" sz="20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251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Managing Difficult Behavior </a:t>
            </a:r>
            <a:endParaRPr lang="ko-KR" altLang="en-US" sz="3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0226" y="1805684"/>
            <a:ext cx="8162838" cy="4625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When caring for a person with dementia who is              demonstrating a particular behavior, you must use         your observation skills to try and answer the following questions: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What is the behavior?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Who is the behavior associated with?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When does the behavior occur?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Where does the behavior occur?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563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Validation Therapy</a:t>
            </a:r>
            <a:endParaRPr lang="ko-KR" altLang="en-US" sz="3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0225" y="1882775"/>
            <a:ext cx="7912317" cy="43243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Technique used to respond to some behaviors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Validation therapy acknowledges the person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reality,          instead of trying to get the person to accept your reality.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Instead of correcting the person, you respond to what           the person is telling you while gently redirecting the          conversation.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Table 26-2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65194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5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632" y="156523"/>
            <a:ext cx="1017801" cy="1011450"/>
          </a:xfrm>
          <a:prstGeom prst="rect">
            <a:avLst/>
          </a:prstGeom>
          <a:noFill/>
        </p:spPr>
      </p:pic>
      <p:sp>
        <p:nvSpPr>
          <p:cNvPr id="7" name="제목 17"/>
          <p:cNvSpPr txBox="1">
            <a:spLocks/>
          </p:cNvSpPr>
          <p:nvPr/>
        </p:nvSpPr>
        <p:spPr>
          <a:xfrm>
            <a:off x="390062" y="1999882"/>
            <a:ext cx="8058993" cy="414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Introduction to Dementia</a:t>
            </a:r>
            <a:endParaRPr lang="en-US" altLang="en-US" sz="36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600" b="1" i="0" u="none" strike="noStrike" kern="1200" cap="none" spc="-12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  <a:cs typeface="+mn-cs"/>
              </a:rPr>
              <a:t>Types of Dementia</a:t>
            </a:r>
            <a:endParaRPr kumimoji="0" lang="en-US" altLang="en-US" sz="3600" b="1" i="0" u="none" strike="noStrike" kern="1200" cap="none" spc="-120" normalizeH="0" noProof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Behaviors Associated with Dementia</a:t>
            </a:r>
            <a:endParaRPr lang="en-US" altLang="en-US" sz="36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Caring for a person with Dementia</a:t>
            </a:r>
            <a:endParaRPr lang="en-US" altLang="en-US" sz="3600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Effects on the Caregiver</a:t>
            </a:r>
            <a:endParaRPr kumimoji="0" lang="en-US" altLang="en-US" sz="3600" b="1" i="0" u="none" strike="noStrike" kern="1200" cap="none" spc="-120" normalizeH="0" noProof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ko-KR" altLang="en-US" sz="4000" b="1" i="0" u="none" strike="noStrike" kern="1200" cap="none" spc="-12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93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Behaviors Associated With Dementia: Question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94986" y="1915862"/>
            <a:ext cx="7772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Match the following behavior with a way to manage it.</a:t>
            </a: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68773" y="2609850"/>
            <a:ext cx="3503612" cy="3730625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1.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Sundowning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2. Hallucinations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3. Catastrophic reaction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4. Rummaging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837336" y="2441183"/>
            <a:ext cx="48450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A. ____  Ask the person what he or she is </a:t>
            </a:r>
            <a:r>
              <a:rPr lang="en-US" dirty="0" smtClean="0">
                <a:latin typeface="Adobe 고딕 Std B" pitchFamily="34" charset="-127"/>
                <a:ea typeface="Adobe 고딕 Std B" pitchFamily="34" charset="-127"/>
              </a:rPr>
              <a:t>         looking </a:t>
            </a:r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for and offer to help find it.</a:t>
            </a:r>
          </a:p>
          <a:p>
            <a:pPr algn="l"/>
            <a:endParaRPr lang="en-US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B. ____  Provide distraction.</a:t>
            </a:r>
          </a:p>
          <a:p>
            <a:pPr algn="l"/>
            <a:endParaRPr lang="en-US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C. ____  Use gentle touch, play soothing </a:t>
            </a:r>
            <a:r>
              <a:rPr lang="en-US" dirty="0" smtClean="0">
                <a:latin typeface="Adobe 고딕 Std B" pitchFamily="34" charset="-127"/>
                <a:ea typeface="Adobe 고딕 Std B" pitchFamily="34" charset="-127"/>
              </a:rPr>
              <a:t>         music</a:t>
            </a:r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, or sing to the person.</a:t>
            </a:r>
          </a:p>
          <a:p>
            <a:pPr algn="l"/>
            <a:endParaRPr lang="en-US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dirty="0"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D. ____ If the person wears glasses, </a:t>
            </a:r>
            <a:r>
              <a:rPr lang="en-US" dirty="0" smtClean="0">
                <a:latin typeface="Adobe 고딕 Std B" pitchFamily="34" charset="-127"/>
                <a:ea typeface="Adobe 고딕 Std B" pitchFamily="34" charset="-127"/>
              </a:rPr>
              <a:t>make        </a:t>
            </a:r>
            <a:r>
              <a:rPr lang="en-US" dirty="0">
                <a:latin typeface="Adobe 고딕 Std B" pitchFamily="34" charset="-127"/>
                <a:ea typeface="Adobe 고딕 Std B" pitchFamily="34" charset="-127"/>
              </a:rPr>
              <a:t>sure they are in place.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67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Behaviors Associated With Dementia: Answer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68773" y="2609850"/>
            <a:ext cx="3503612" cy="3730625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1.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Sundowning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2. Hallucinations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3. Catastrophic reaction</a:t>
            </a: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4. Rummaging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142" y="1941627"/>
            <a:ext cx="454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1– D, 2– B, 3– C, and 4– A</a:t>
            </a: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930302" y="2532040"/>
            <a:ext cx="4845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D.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If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the person wears glasses, make sure they are in place.</a:t>
            </a:r>
          </a:p>
          <a:p>
            <a:pPr marL="457200" indent="-457200" algn="l"/>
            <a:endParaRPr lang="en-US" sz="2800" dirty="0">
              <a:latin typeface="Adobe 고딕 Std B" pitchFamily="34" charset="-127"/>
              <a:ea typeface="Adobe 고딕 Std B" pitchFamily="34" charset="-127"/>
            </a:endParaRPr>
          </a:p>
          <a:p>
            <a:pPr marL="457200" indent="-457200" algn="l"/>
            <a:r>
              <a:rPr lang="en-US" sz="1800" dirty="0">
                <a:latin typeface="Adobe 고딕 Std B" pitchFamily="34" charset="-127"/>
                <a:ea typeface="Adobe 고딕 Std B" pitchFamily="34" charset="-127"/>
              </a:rPr>
              <a:t>B. </a:t>
            </a:r>
            <a:r>
              <a:rPr lang="en-US" sz="1800" dirty="0" smtClean="0">
                <a:latin typeface="Adobe 고딕 Std B" pitchFamily="34" charset="-127"/>
                <a:ea typeface="Adobe 고딕 Std B" pitchFamily="34" charset="-127"/>
              </a:rPr>
              <a:t>Provide </a:t>
            </a:r>
            <a:r>
              <a:rPr lang="en-US" sz="1800" dirty="0">
                <a:latin typeface="Adobe 고딕 Std B" pitchFamily="34" charset="-127"/>
                <a:ea typeface="Adobe 고딕 Std B" pitchFamily="34" charset="-127"/>
              </a:rPr>
              <a:t>distraction.</a:t>
            </a:r>
          </a:p>
          <a:p>
            <a:pPr marL="457200" indent="-457200" algn="l"/>
            <a:endParaRPr lang="en-US" sz="1800" dirty="0">
              <a:latin typeface="Adobe 고딕 Std B" pitchFamily="34" charset="-127"/>
              <a:ea typeface="Adobe 고딕 Std B" pitchFamily="34" charset="-127"/>
            </a:endParaRPr>
          </a:p>
          <a:p>
            <a:pPr marL="457200" indent="-457200" algn="l"/>
            <a:endParaRPr lang="en-US" sz="1800" dirty="0">
              <a:solidFill>
                <a:schemeClr val="accent4">
                  <a:lumMod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457200" indent="-457200" algn="l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 Use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gentle touch, play soothing music, or sing to the person.</a:t>
            </a:r>
          </a:p>
          <a:p>
            <a:pPr marL="457200" indent="-457200" algn="l"/>
            <a:endParaRPr lang="en-US" sz="1800" dirty="0">
              <a:solidFill>
                <a:schemeClr val="accent6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457200" indent="-457200"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 Ask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the person what he or she is looking for and offer to help find it.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Caring for a Person With Dementia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45" y="1642758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01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- 606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94290" y="2146300"/>
            <a:ext cx="78914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Special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considerations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while helping a person with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           dementia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with activities of daily living (ADLs)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Special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care measures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to help maintain quality of life for a person with dementia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word reminiscence 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388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Meeting the Physical Needs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5" y="1968456"/>
            <a:ext cx="7987474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Assisting with ADLs will be smoother if you: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Speak clearly, in a calm tone of voice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Gently touch the person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Remind the person at each step what he or she         needs to do next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704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Meeting the Physical Needs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2587" y="1994378"/>
            <a:ext cx="7851775" cy="3971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Assisting with ADLs will be smoother if you (cont.):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Use hand gestures in addition to spoken instructions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Plan for the procedure in advance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Keep to a regular schedule</a:t>
            </a:r>
          </a:p>
          <a:p>
            <a:pPr marL="742950" marR="0" lvl="1" indent="-285750" algn="l" defTabSz="914400" rtl="0" eaLnBrk="1" fontAlgn="auto" latinLnBrk="1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Guidelines Box 26-1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Assisting With Bathing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6" y="1830866"/>
            <a:ext cx="8087682" cy="39060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Bath time can be a frightening time for a person with dementia.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sound of running water, the bright lights, and the shiny surfaces in the tub room can be very upsetting.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Being naked makes the person feel exposed and            vulnerable.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may be very afraid of falling.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8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Assisting With Bathing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125" y="2003872"/>
            <a:ext cx="4560533" cy="317772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Singing and music can have a very calming effect on           people with dementia.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Prepare the tub room in           advance.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Use a bath blanket to make  the person feel less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exposed.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31126" t="33610" r="41932" b="29683"/>
          <a:stretch>
            <a:fillRect/>
          </a:stretch>
        </p:blipFill>
        <p:spPr bwMode="auto">
          <a:xfrm>
            <a:off x="4917989" y="2067701"/>
            <a:ext cx="3772929" cy="2784389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846725" y="4979894"/>
            <a:ext cx="1882247" cy="342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defRPr/>
            </a:pPr>
            <a:r>
              <a:rPr lang="en-US" dirty="0" smtClean="0"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Figure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26-2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490" y="5456608"/>
            <a:ext cx="624839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latin typeface="Adobe 고딕 Std B" pitchFamily="34" charset="-127"/>
                <a:ea typeface="Adobe 고딕 Std B" pitchFamily="34" charset="-127"/>
              </a:rPr>
              <a:t>Let the person assist as much as possible.</a:t>
            </a:r>
            <a:endParaRPr lang="en-US" altLang="zh-CN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706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Assisting With Dressing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7257" y="1886080"/>
            <a:ext cx="8326437" cy="41370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Limit the number of outfits the person has to choose       from so that selecting an outfit becomes easier.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People often want to wear the same clothes every day.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Select articles of clothing that are simple to wear and      can be easily put on and fastened.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18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Assisting With Eating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6471" y="1770027"/>
            <a:ext cx="3858016" cy="47196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quiet setting and                limited food choices can help.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You may need to remind    the person how to eat by placing your hand over     the person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hand.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Ensure that the person is swallowing the food after chewing it.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Observe for signs of             choking.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35073" t="34382" r="41925" b="29457"/>
          <a:stretch>
            <a:fillRect/>
          </a:stretch>
        </p:blipFill>
        <p:spPr bwMode="auto">
          <a:xfrm>
            <a:off x="584885" y="2170180"/>
            <a:ext cx="4217773" cy="3591653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697693" y="6006996"/>
            <a:ext cx="1882247" cy="321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chemeClr val="accent4">
                  <a:lumMod val="75000"/>
                </a:schemeClr>
              </a:buClr>
              <a:defRPr/>
            </a:pPr>
            <a:r>
              <a:rPr lang="en-US" dirty="0" smtClean="0"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Figure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26-3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237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Assisting With Elimination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6" y="1776043"/>
            <a:ext cx="8150312" cy="4611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may forget where the bathroom is or fail          to recognize the toilet.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may be unable to move clothing out of the way fast enough.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Take the person to the bathroom on a regular                  schedule.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Assist the person in selecting clothing with fasteners         that are easy to manage.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Introduction to Dementia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454867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599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66530" y="1737810"/>
            <a:ext cx="857726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Problems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related to thinking and remembering that a person with dementia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experiences</a:t>
            </a: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difference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between dementia and delirium</a:t>
            </a:r>
          </a:p>
          <a:p>
            <a:pPr algn="l">
              <a:buClr>
                <a:schemeClr val="accent2"/>
              </a:buClr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Changes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in a normally alert person that could signal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delirium 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and should be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reported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to the nurse</a:t>
            </a:r>
          </a:p>
          <a:p>
            <a:pPr algn="l">
              <a:buClr>
                <a:schemeClr val="accent2"/>
              </a:buClr>
            </a:pPr>
            <a:endParaRPr lang="en-US" sz="22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 The words dementia, activities of daily living (ADLs), </a:t>
            </a:r>
            <a:r>
              <a:rPr lang="en-US" sz="2200" dirty="0" smtClean="0">
                <a:latin typeface="Adobe 고딕 Std B" pitchFamily="34" charset="-127"/>
                <a:ea typeface="Adobe 고딕 Std B" pitchFamily="34" charset="-127"/>
              </a:rPr>
              <a:t>and                  </a:t>
            </a:r>
            <a:r>
              <a:rPr lang="en-US" sz="2200" dirty="0">
                <a:latin typeface="Adobe 고딕 Std B" pitchFamily="34" charset="-127"/>
                <a:ea typeface="Adobe 고딕 Std B" pitchFamily="34" charset="-127"/>
              </a:rPr>
              <a:t>delirium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Meeting the Emotional Needs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5277" y="1891908"/>
            <a:ext cx="7812109" cy="399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Reminiscence therapy: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Encourages the person to talk about the past.          This diverts the person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attention and increases his or her self-esteem.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Activity therapy: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Helps the person feel useful and gives him or her a sense of purpose and accomplishment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56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Caring for a Person With Dementia: Question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2231" y="1878295"/>
            <a:ext cx="8125260" cy="4318000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A nursing assistant will do which of the following when     helping a resident with dementia do his or her ADLs?                 (Select all that apply.)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A. Prepare for procedures in advance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B. Provide clear step-by-step instructions 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C. Speak in a loud voice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D. Use gentle touch as necessary</a:t>
            </a:r>
          </a:p>
          <a:p>
            <a:pPr marL="742950" marR="0" lvl="1" indent="-285750" algn="l" defTabSz="914400" rtl="0" eaLnBrk="1" fontAlgn="auto" latinLnBrk="1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E. Keep to a regular schedule</a:t>
            </a:r>
          </a:p>
          <a:p>
            <a:pPr marL="34290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298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Caring for a Person With Dementia: Answer</a:t>
            </a:r>
            <a:endParaRPr lang="ko-KR" altLang="en-US" sz="28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3225" y="2166503"/>
            <a:ext cx="7964161" cy="3940175"/>
          </a:xfrm>
          <a:prstGeom prst="rect">
            <a:avLst/>
          </a:prstGeom>
        </p:spPr>
        <p:txBody>
          <a:bodyPr/>
          <a:lstStyle/>
          <a:p>
            <a:pPr marL="22860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A, B, D, and E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Verdana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Rationale: People with dementia need help to do their        ADLs. Preparing for procedures in advance; providing clear step-by-step instructions in a calm voice; using hand             gestures and gentle touch as necessary; and keeping to a       regular schedule are actions you can take to help ensure        that procedures go smoothly.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3200" dirty="0" smtClean="0">
                <a:latin typeface="Adobe 고딕 Std B" pitchFamily="34" charset="-127"/>
                <a:ea typeface="Adobe 고딕 Std B" pitchFamily="34" charset="-127"/>
              </a:rPr>
              <a:t>Effects on the Caregiver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97" y="185570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01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- 613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98115" y="2240311"/>
            <a:ext cx="8269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4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How caring 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for a person with dementia can </a:t>
            </a:r>
            <a:r>
              <a:rPr lang="en-US" sz="2400" dirty="0" smtClean="0">
                <a:latin typeface="Adobe 고딕 Std B" pitchFamily="34" charset="-127"/>
                <a:ea typeface="Adobe 고딕 Std B" pitchFamily="34" charset="-127"/>
              </a:rPr>
              <a:t>affect 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you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Strategies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that can help you to cope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Effects on the Caregiver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6" y="1781328"/>
            <a:ext cx="8050103" cy="4576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Caring for a person with dementia can take its toll on you, physically and emotionally.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The person can physically harm you in an outburst of anger.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Many of the behaviors can be very annoying because they are repetitious.</a:t>
            </a: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Exhaustion and fatigue can put you on edge, making it difficult for you to keep your emotions in check.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Effects on the Caregiver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6" y="1912742"/>
            <a:ext cx="8300624" cy="406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person with dementia cannot be held responsible for his or her actions.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Make sure the person is safe and walk away if you are         angry.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Ask a co-worker or the nurse for help with the person.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Ask to be assigned to another resident for a while.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591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Effects on the Caregiver: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0226" y="2147170"/>
            <a:ext cx="8150311" cy="3848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Fill in the blanks to make a true statement.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To provide the best care to your patients or residents, you need to ____ for ______.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55298" name="Picture 2" descr="Image result for questio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550" y="3999783"/>
            <a:ext cx="2224370" cy="2224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Effects on the Caregiver: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6" y="2354110"/>
            <a:ext cx="8125260" cy="3300413"/>
          </a:xfrm>
          <a:prstGeom prst="rect">
            <a:avLst/>
          </a:prstGeom>
        </p:spPr>
        <p:txBody>
          <a:bodyPr/>
          <a:lstStyle/>
          <a:p>
            <a:pPr marL="228600" marR="0" lvl="0" indent="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To provide the best care to your patients or residents, you need to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care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for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yourself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Dementia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5" y="1758885"/>
            <a:ext cx="8613775" cy="42862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person with dementia experiences: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Problems with judgment and memory, especially short-term        memory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Difficulty putting thoughts together and understanding concept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altLang="zh-CN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Confusion</a:t>
            </a: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lang="en-US" altLang="zh-CN" sz="800" dirty="0" smtClean="0"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Inability to manage activities of daily living (ADLs)</a:t>
            </a:r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852" y="4488445"/>
            <a:ext cx="4102578" cy="1954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deli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830" y="3437873"/>
            <a:ext cx="3695700" cy="29432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Delirium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1891517"/>
            <a:ext cx="8458200" cy="3540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 temporary state of confusion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Sign of an underlying disorder, such as an infection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Once the cause of delirium is discovered and treated,             the delirium goes away.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</a:rPr>
              <a:t>Tell the Nurse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.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934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Introduction to Dementia: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0225" y="2145909"/>
            <a:ext cx="8613775" cy="36861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Is the following statement True or False?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 Dementia is confusion in a person who is normally alert    and oriented and goes away when the underlying cause                is treated.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635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Introduction to Dementia: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0226" y="2058226"/>
            <a:ext cx="8012526" cy="36861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False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Rationale: Dementia should not be confused with           delirium. Delirium is confusion in a person who is              normally alert and oriented. Delirium goes away            when the underlying cause is treated.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Types for Dementia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49" y="191833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600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47732" y="2296047"/>
            <a:ext cx="54146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400" b="1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Most common </a:t>
            </a: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types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of dementia</a:t>
            </a: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The three </a:t>
            </a:r>
            <a:r>
              <a:rPr lang="en-US" sz="2400" b="1" dirty="0">
                <a:latin typeface="Adobe 고딕 Std B" pitchFamily="34" charset="-127"/>
                <a:ea typeface="Adobe 고딕 Std B" pitchFamily="34" charset="-127"/>
              </a:rPr>
              <a:t>stages</a:t>
            </a:r>
            <a:r>
              <a:rPr lang="en-US" sz="2400" dirty="0">
                <a:latin typeface="Adobe 고딕 Std B" pitchFamily="34" charset="-127"/>
                <a:ea typeface="Adobe 고딕 Std B" pitchFamily="34" charset="-127"/>
              </a:rPr>
              <a:t> of dementia</a:t>
            </a:r>
          </a:p>
          <a:p>
            <a:pPr algn="l"/>
            <a:endParaRPr lang="en-US" sz="24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104" y="1150417"/>
            <a:ext cx="5189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Types for Dementia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30225" y="2013972"/>
            <a:ext cx="8613775" cy="37528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Two of the most common types: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Alzheimer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Adobe 고딕 Std B" pitchFamily="34" charset="-127"/>
              </a:rPr>
              <a:t>’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s disease </a:t>
            </a: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Vascular (multi-infarct) dementia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1768</Words>
  <Application>Microsoft Office PowerPoint</Application>
  <PresentationFormat>On-screen Show (4:3)</PresentationFormat>
  <Paragraphs>317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Adobe 고딕 Std B</vt:lpstr>
      <vt:lpstr>나눔바른고딕</vt:lpstr>
      <vt:lpstr>Rix정고딕 L</vt:lpstr>
      <vt:lpstr>Calibri</vt:lpstr>
      <vt:lpstr>Verdana</vt:lpstr>
      <vt:lpstr>Calibri Light</vt:lpstr>
      <vt:lpstr>맑은 고딕</vt:lpstr>
      <vt:lpstr>Office 테마</vt:lpstr>
      <vt:lpstr>Slide 1</vt:lpstr>
      <vt:lpstr>Slide 2</vt:lpstr>
      <vt:lpstr>Introduction to Dementia</vt:lpstr>
      <vt:lpstr>Slide 4</vt:lpstr>
      <vt:lpstr>Slide 5</vt:lpstr>
      <vt:lpstr>Slide 6</vt:lpstr>
      <vt:lpstr>Slide 7</vt:lpstr>
      <vt:lpstr>Types for Dementia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Behaviors Associated With Dementia</vt:lpstr>
      <vt:lpstr>Slide 17</vt:lpstr>
      <vt:lpstr>Slide 18</vt:lpstr>
      <vt:lpstr>Slide 19</vt:lpstr>
      <vt:lpstr>Slide 20</vt:lpstr>
      <vt:lpstr>Slide 21</vt:lpstr>
      <vt:lpstr>Caring for a Person With Dementia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Effects on the Caregiver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csc</cp:lastModifiedBy>
  <cp:revision>18</cp:revision>
  <dcterms:created xsi:type="dcterms:W3CDTF">2017-05-23T14:06:50Z</dcterms:created>
  <dcterms:modified xsi:type="dcterms:W3CDTF">2017-10-03T19:33:41Z</dcterms:modified>
</cp:coreProperties>
</file>