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D5F347-92DA-4A77-9FDA-5A0B675068C6}"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D5F347-92DA-4A77-9FDA-5A0B675068C6}"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D5F347-92DA-4A77-9FDA-5A0B675068C6}"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D5F347-92DA-4A77-9FDA-5A0B675068C6}"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5F347-92DA-4A77-9FDA-5A0B675068C6}"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D5F347-92DA-4A77-9FDA-5A0B675068C6}" type="datetimeFigureOut">
              <a:rPr lang="en-US" smtClean="0"/>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D5F347-92DA-4A77-9FDA-5A0B675068C6}" type="datetimeFigureOut">
              <a:rPr lang="en-US" smtClean="0"/>
              <a:t>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D5F347-92DA-4A77-9FDA-5A0B675068C6}" type="datetimeFigureOut">
              <a:rPr lang="en-US" smtClean="0"/>
              <a:t>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D5F347-92DA-4A77-9FDA-5A0B675068C6}" type="datetimeFigureOut">
              <a:rPr lang="en-US" smtClean="0"/>
              <a:t>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D5F347-92DA-4A77-9FDA-5A0B675068C6}" type="datetimeFigureOut">
              <a:rPr lang="en-US" smtClean="0"/>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D5F347-92DA-4A77-9FDA-5A0B675068C6}" type="datetimeFigureOut">
              <a:rPr lang="en-US" smtClean="0"/>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4F2F24-0D0E-4EEB-BA3C-2E23587FC5F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D5F347-92DA-4A77-9FDA-5A0B675068C6}" type="datetimeFigureOut">
              <a:rPr lang="en-US" smtClean="0"/>
              <a:t>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4F2F24-0D0E-4EEB-BA3C-2E23587FC5F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Psychological Aging</a:t>
            </a:r>
            <a:br>
              <a:rPr lang="en-US" dirty="0" smtClean="0"/>
            </a:br>
            <a:r>
              <a:rPr lang="en-US" dirty="0" smtClean="0"/>
              <a:t>Mental Illness</a:t>
            </a:r>
            <a:endParaRPr lang="en-US" dirty="0"/>
          </a:p>
        </p:txBody>
      </p:sp>
      <p:sp>
        <p:nvSpPr>
          <p:cNvPr id="3" name="Subtitle 2"/>
          <p:cNvSpPr>
            <a:spLocks noGrp="1"/>
          </p:cNvSpPr>
          <p:nvPr>
            <p:ph type="subTitle" idx="1"/>
          </p:nvPr>
        </p:nvSpPr>
        <p:spPr/>
        <p:txBody>
          <a:bodyPr/>
          <a:lstStyle/>
          <a:p>
            <a:r>
              <a:rPr lang="en-US" dirty="0" smtClean="0"/>
              <a:t>PCA Training Program</a:t>
            </a:r>
          </a:p>
          <a:p>
            <a:r>
              <a:rPr lang="en-US" dirty="0" err="1" smtClean="0"/>
              <a:t>Heisung</a:t>
            </a:r>
            <a:r>
              <a:rPr lang="en-US" dirty="0" smtClean="0"/>
              <a:t> Lee, Ph 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idx="4294967295"/>
          </p:nvPr>
        </p:nvSpPr>
        <p:spPr/>
        <p:txBody>
          <a:bodyPr>
            <a:normAutofit fontScale="90000"/>
          </a:bodyPr>
          <a:lstStyle/>
          <a:p>
            <a:r>
              <a:rPr lang="en-US" dirty="0" smtClean="0"/>
              <a:t>Describe </a:t>
            </a:r>
            <a:r>
              <a:rPr lang="en-US" dirty="0" smtClean="0"/>
              <a:t>some types of mental illness</a:t>
            </a:r>
          </a:p>
        </p:txBody>
      </p:sp>
      <p:sp>
        <p:nvSpPr>
          <p:cNvPr id="3" name="Content Placeholder 2"/>
          <p:cNvSpPr>
            <a:spLocks noGrp="1"/>
          </p:cNvSpPr>
          <p:nvPr>
            <p:ph idx="4294967295"/>
          </p:nvPr>
        </p:nvSpPr>
        <p:spPr/>
        <p:txBody>
          <a:bodyPr>
            <a:normAutofit fontScale="92500" lnSpcReduction="20000"/>
          </a:bodyPr>
          <a:lstStyle/>
          <a:p>
            <a:pPr>
              <a:buFontTx/>
              <a:buNone/>
            </a:pPr>
            <a:r>
              <a:rPr lang="en-US" b="0" smtClean="0"/>
              <a:t>Define the following terms:</a:t>
            </a:r>
          </a:p>
          <a:p>
            <a:pPr>
              <a:buFontTx/>
              <a:buNone/>
            </a:pPr>
            <a:r>
              <a:rPr lang="en-US" smtClean="0"/>
              <a:t>apathy</a:t>
            </a:r>
          </a:p>
          <a:p>
            <a:pPr lvl="1">
              <a:buFontTx/>
              <a:buNone/>
            </a:pPr>
            <a:r>
              <a:rPr lang="en-US" smtClean="0"/>
              <a:t>a lack of interest.</a:t>
            </a:r>
          </a:p>
          <a:p>
            <a:pPr>
              <a:buFontTx/>
              <a:buNone/>
            </a:pPr>
            <a:r>
              <a:rPr lang="en-US" smtClean="0"/>
              <a:t>major depressive disorder</a:t>
            </a:r>
          </a:p>
          <a:p>
            <a:pPr lvl="1">
              <a:buFontTx/>
              <a:buNone/>
            </a:pPr>
            <a:r>
              <a:rPr lang="en-US" smtClean="0"/>
              <a:t>a type of depression that causes withdrawal, lack of energy, and loss of interest in activities, as well as other symptoms; also called </a:t>
            </a:r>
            <a:r>
              <a:rPr lang="en-US" i="1" smtClean="0"/>
              <a:t>major depression</a:t>
            </a:r>
            <a:r>
              <a:rPr lang="en-US" smtClean="0"/>
              <a:t>.</a:t>
            </a:r>
          </a:p>
          <a:p>
            <a:pPr>
              <a:buFontTx/>
              <a:buNone/>
            </a:pPr>
            <a:r>
              <a:rPr lang="en-US" smtClean="0"/>
              <a:t>bipolar disorder</a:t>
            </a:r>
          </a:p>
          <a:p>
            <a:pPr lvl="1">
              <a:buFontTx/>
              <a:buNone/>
            </a:pPr>
            <a:r>
              <a:rPr lang="en-US" smtClean="0"/>
              <a:t>a type of depression that causes a person to swing from periods of deep depression to periods of extreme activity; also called </a:t>
            </a:r>
            <a:r>
              <a:rPr lang="en-US" i="1" smtClean="0"/>
              <a:t>manic-depressive illness</a:t>
            </a:r>
            <a:r>
              <a:rPr lang="en-US" smtClean="0"/>
              <a:t>.</a:t>
            </a:r>
          </a:p>
          <a:p>
            <a:pPr>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idx="4294967295"/>
          </p:nvPr>
        </p:nvSpPr>
        <p:spPr/>
        <p:txBody>
          <a:bodyPr>
            <a:normAutofit fontScale="90000"/>
          </a:bodyPr>
          <a:lstStyle/>
          <a:p>
            <a:r>
              <a:rPr lang="en-US" dirty="0" smtClean="0"/>
              <a:t> </a:t>
            </a:r>
            <a:r>
              <a:rPr lang="en-US" dirty="0" smtClean="0"/>
              <a:t>Describe some types of mental illness</a:t>
            </a:r>
          </a:p>
        </p:txBody>
      </p:sp>
      <p:sp>
        <p:nvSpPr>
          <p:cNvPr id="3" name="Content Placeholder 2"/>
          <p:cNvSpPr>
            <a:spLocks noGrp="1"/>
          </p:cNvSpPr>
          <p:nvPr>
            <p:ph idx="4294967295"/>
          </p:nvPr>
        </p:nvSpPr>
        <p:spPr/>
        <p:txBody>
          <a:bodyPr>
            <a:normAutofit fontScale="92500" lnSpcReduction="20000"/>
          </a:bodyPr>
          <a:lstStyle/>
          <a:p>
            <a:pPr>
              <a:buFontTx/>
              <a:buNone/>
            </a:pPr>
            <a:r>
              <a:rPr lang="en-US" b="0" smtClean="0"/>
              <a:t>Define the following terms:</a:t>
            </a:r>
          </a:p>
          <a:p>
            <a:pPr>
              <a:buFontTx/>
              <a:buNone/>
            </a:pPr>
            <a:r>
              <a:rPr lang="en-US" smtClean="0"/>
              <a:t>anxiety</a:t>
            </a:r>
          </a:p>
          <a:p>
            <a:pPr lvl="1">
              <a:buFontTx/>
              <a:buNone/>
            </a:pPr>
            <a:r>
              <a:rPr lang="en-US" smtClean="0"/>
              <a:t>uneasiness or fear, often about a situation or condition.</a:t>
            </a:r>
          </a:p>
          <a:p>
            <a:pPr>
              <a:buFontTx/>
              <a:buNone/>
            </a:pPr>
            <a:r>
              <a:rPr lang="en-US" smtClean="0"/>
              <a:t>phobia</a:t>
            </a:r>
          </a:p>
          <a:p>
            <a:pPr lvl="1">
              <a:buFontTx/>
              <a:buNone/>
            </a:pPr>
            <a:r>
              <a:rPr lang="en-US" smtClean="0"/>
              <a:t>an intense form of anxiety or fear.</a:t>
            </a:r>
          </a:p>
          <a:p>
            <a:pPr>
              <a:buFontTx/>
              <a:buNone/>
            </a:pPr>
            <a:r>
              <a:rPr lang="en-US" smtClean="0"/>
              <a:t>claustrophobia</a:t>
            </a:r>
          </a:p>
          <a:p>
            <a:pPr lvl="1">
              <a:buFontTx/>
              <a:buNone/>
            </a:pPr>
            <a:r>
              <a:rPr lang="en-US" smtClean="0"/>
              <a:t>the fear of being in a confined space.</a:t>
            </a:r>
          </a:p>
          <a:p>
            <a:pPr>
              <a:buFontTx/>
              <a:buNone/>
            </a:pPr>
            <a:r>
              <a:rPr lang="en-US" smtClean="0"/>
              <a:t>panic disorder</a:t>
            </a:r>
          </a:p>
          <a:p>
            <a:pPr lvl="1">
              <a:buFontTx/>
              <a:buNone/>
            </a:pPr>
            <a:r>
              <a:rPr lang="en-US" smtClean="0"/>
              <a:t>a disorder in which a person has repeated episodes of intense fear that something bad will occur.</a:t>
            </a:r>
          </a:p>
          <a:p>
            <a:pPr>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20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idx="4294967295"/>
          </p:nvPr>
        </p:nvSpPr>
        <p:spPr/>
        <p:txBody>
          <a:bodyPr>
            <a:normAutofit fontScale="90000"/>
          </a:bodyPr>
          <a:lstStyle/>
          <a:p>
            <a:r>
              <a:rPr lang="en-US" dirty="0" smtClean="0"/>
              <a:t> </a:t>
            </a:r>
            <a:r>
              <a:rPr lang="en-US" dirty="0" smtClean="0"/>
              <a:t>Describe some types of mental illness</a:t>
            </a:r>
          </a:p>
        </p:txBody>
      </p:sp>
      <p:sp>
        <p:nvSpPr>
          <p:cNvPr id="3" name="Content Placeholder 2"/>
          <p:cNvSpPr>
            <a:spLocks noGrp="1"/>
          </p:cNvSpPr>
          <p:nvPr>
            <p:ph idx="4294967295"/>
          </p:nvPr>
        </p:nvSpPr>
        <p:spPr/>
        <p:txBody>
          <a:bodyPr>
            <a:normAutofit fontScale="92500" lnSpcReduction="10000"/>
          </a:bodyPr>
          <a:lstStyle/>
          <a:p>
            <a:pPr>
              <a:buFontTx/>
              <a:buNone/>
            </a:pPr>
            <a:r>
              <a:rPr lang="en-US" b="0" smtClean="0"/>
              <a:t>Define the following terms:</a:t>
            </a:r>
          </a:p>
          <a:p>
            <a:pPr>
              <a:buFontTx/>
              <a:buNone/>
            </a:pPr>
            <a:r>
              <a:rPr lang="en-US" smtClean="0"/>
              <a:t>obsessive-compulsive disorder (OCD)</a:t>
            </a:r>
          </a:p>
          <a:p>
            <a:pPr lvl="1">
              <a:buFontTx/>
              <a:buNone/>
            </a:pPr>
            <a:r>
              <a:rPr lang="en-US" smtClean="0"/>
              <a:t>an anxiety disorder characterized by obsessive behavior or thoughts.</a:t>
            </a:r>
          </a:p>
          <a:p>
            <a:pPr>
              <a:buFontTx/>
              <a:buNone/>
            </a:pPr>
            <a:r>
              <a:rPr lang="en-US" smtClean="0"/>
              <a:t>post-traumatic stress disorder (PTSD)</a:t>
            </a:r>
          </a:p>
          <a:p>
            <a:pPr lvl="1">
              <a:buFontTx/>
              <a:buNone/>
            </a:pPr>
            <a:r>
              <a:rPr lang="en-US" smtClean="0"/>
              <a:t>an anxiety disorder caused by a traumatic experience.</a:t>
            </a:r>
          </a:p>
          <a:p>
            <a:pPr>
              <a:buFontTx/>
              <a:buNone/>
            </a:pPr>
            <a:r>
              <a:rPr lang="en-US" smtClean="0"/>
              <a:t>schizophrenia</a:t>
            </a:r>
          </a:p>
          <a:p>
            <a:pPr lvl="1">
              <a:buFontTx/>
              <a:buNone/>
            </a:pPr>
            <a:r>
              <a:rPr lang="en-US" smtClean="0"/>
              <a:t>a form of mental illness that affects a person’s ability to think, communicate, make decisions, and understand reality.</a:t>
            </a:r>
          </a:p>
          <a:p>
            <a:pPr>
              <a:buFontTx/>
              <a:buNone/>
            </a:pPr>
            <a:endParaRPr lang="en-US" smtClean="0"/>
          </a:p>
          <a:p>
            <a:pPr>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idx="4294967295"/>
          </p:nvPr>
        </p:nvSpPr>
        <p:spPr/>
        <p:txBody>
          <a:bodyPr>
            <a:normAutofit fontScale="90000"/>
          </a:bodyPr>
          <a:lstStyle/>
          <a:p>
            <a:r>
              <a:rPr lang="en-US" dirty="0" smtClean="0"/>
              <a:t> </a:t>
            </a:r>
            <a:r>
              <a:rPr lang="en-US" dirty="0" smtClean="0"/>
              <a:t>Describe some types of mental illness</a:t>
            </a:r>
          </a:p>
        </p:txBody>
      </p:sp>
      <p:sp>
        <p:nvSpPr>
          <p:cNvPr id="3" name="Content Placeholder 2"/>
          <p:cNvSpPr>
            <a:spLocks noGrp="1"/>
          </p:cNvSpPr>
          <p:nvPr>
            <p:ph idx="4294967295"/>
          </p:nvPr>
        </p:nvSpPr>
        <p:spPr/>
        <p:txBody>
          <a:bodyPr>
            <a:normAutofit fontScale="92500" lnSpcReduction="10000"/>
          </a:bodyPr>
          <a:lstStyle/>
          <a:p>
            <a:pPr>
              <a:buFontTx/>
              <a:buNone/>
            </a:pPr>
            <a:r>
              <a:rPr lang="en-US" b="0" smtClean="0"/>
              <a:t>Define the following terms:</a:t>
            </a:r>
          </a:p>
          <a:p>
            <a:pPr>
              <a:buFontTx/>
              <a:buNone/>
            </a:pPr>
            <a:r>
              <a:rPr lang="en-US" smtClean="0"/>
              <a:t>obsessive-compulsive disorder (OCD)</a:t>
            </a:r>
          </a:p>
          <a:p>
            <a:pPr lvl="1">
              <a:buFontTx/>
              <a:buNone/>
            </a:pPr>
            <a:r>
              <a:rPr lang="en-US" smtClean="0"/>
              <a:t>an anxiety disorder characterized by obsessive behavior or thoughts.</a:t>
            </a:r>
          </a:p>
          <a:p>
            <a:pPr>
              <a:buFontTx/>
              <a:buNone/>
            </a:pPr>
            <a:r>
              <a:rPr lang="en-US" smtClean="0"/>
              <a:t>post-traumatic stress disorder (PTSD)</a:t>
            </a:r>
          </a:p>
          <a:p>
            <a:pPr lvl="1">
              <a:buFontTx/>
              <a:buNone/>
            </a:pPr>
            <a:r>
              <a:rPr lang="en-US" smtClean="0"/>
              <a:t>an anxiety disorder caused by a traumatic experience.</a:t>
            </a:r>
          </a:p>
          <a:p>
            <a:pPr>
              <a:buFontTx/>
              <a:buNone/>
            </a:pPr>
            <a:r>
              <a:rPr lang="en-US" smtClean="0"/>
              <a:t>schizophrenia</a:t>
            </a:r>
          </a:p>
          <a:p>
            <a:pPr lvl="1">
              <a:buFontTx/>
              <a:buNone/>
            </a:pPr>
            <a:r>
              <a:rPr lang="en-US" smtClean="0"/>
              <a:t>a form of mental illness that affects a person’s ability to think, communicate, make decisions, and understand reality.</a:t>
            </a:r>
          </a:p>
          <a:p>
            <a:pPr>
              <a:buFontTx/>
              <a:buNone/>
            </a:pPr>
            <a:endParaRPr lang="en-US" smtClean="0"/>
          </a:p>
          <a:p>
            <a:pPr>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idx="4294967295"/>
          </p:nvPr>
        </p:nvSpPr>
        <p:spPr/>
        <p:txBody>
          <a:bodyPr>
            <a:normAutofit fontScale="90000"/>
          </a:bodyPr>
          <a:lstStyle/>
          <a:p>
            <a:r>
              <a:rPr lang="en-US" dirty="0" smtClean="0"/>
              <a:t> </a:t>
            </a:r>
            <a:r>
              <a:rPr lang="en-US" dirty="0" smtClean="0"/>
              <a:t>Describe some types of mental illness</a:t>
            </a:r>
          </a:p>
        </p:txBody>
      </p:sp>
      <p:sp>
        <p:nvSpPr>
          <p:cNvPr id="3" name="Content Placeholder 2"/>
          <p:cNvSpPr>
            <a:spLocks noGrp="1"/>
          </p:cNvSpPr>
          <p:nvPr>
            <p:ph idx="4294967295"/>
          </p:nvPr>
        </p:nvSpPr>
        <p:spPr/>
        <p:txBody>
          <a:bodyPr>
            <a:normAutofit fontScale="92500" lnSpcReduction="10000"/>
          </a:bodyPr>
          <a:lstStyle/>
          <a:p>
            <a:pPr>
              <a:buFontTx/>
              <a:buNone/>
            </a:pPr>
            <a:r>
              <a:rPr lang="en-US" b="0" smtClean="0"/>
              <a:t>Define the following terms:</a:t>
            </a:r>
          </a:p>
          <a:p>
            <a:pPr>
              <a:buFontTx/>
              <a:buNone/>
            </a:pPr>
            <a:r>
              <a:rPr lang="en-US" smtClean="0"/>
              <a:t>hallucinations</a:t>
            </a:r>
          </a:p>
          <a:p>
            <a:pPr lvl="1">
              <a:buFontTx/>
              <a:buNone/>
            </a:pPr>
            <a:r>
              <a:rPr lang="en-US" smtClean="0"/>
              <a:t>seeing, hearing, smelling, tasting, or feeling things that are not there.</a:t>
            </a:r>
          </a:p>
          <a:p>
            <a:pPr>
              <a:buFontTx/>
              <a:buNone/>
            </a:pPr>
            <a:r>
              <a:rPr lang="en-US" smtClean="0"/>
              <a:t>delusions</a:t>
            </a:r>
          </a:p>
          <a:p>
            <a:pPr lvl="1">
              <a:buFontTx/>
              <a:buNone/>
            </a:pPr>
            <a:r>
              <a:rPr lang="en-US" smtClean="0"/>
              <a:t>false beliefs.</a:t>
            </a:r>
          </a:p>
          <a:p>
            <a:pPr>
              <a:buFontTx/>
              <a:buNone/>
            </a:pPr>
            <a:r>
              <a:rPr lang="en-US" smtClean="0"/>
              <a:t>psychotherapy</a:t>
            </a:r>
          </a:p>
          <a:p>
            <a:pPr lvl="1">
              <a:buFontTx/>
              <a:buNone/>
            </a:pPr>
            <a:r>
              <a:rPr lang="en-US" smtClean="0"/>
              <a:t>a method of treating mental illness that involves talking about one’s problems with mental health professionals.</a:t>
            </a:r>
          </a:p>
          <a:p>
            <a:pPr>
              <a:buFontTx/>
              <a:buNone/>
            </a:pPr>
            <a:endParaRPr lang="en-US" smtClean="0"/>
          </a:p>
          <a:p>
            <a:pPr>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idx="4294967295"/>
          </p:nvPr>
        </p:nvSpPr>
        <p:spPr/>
        <p:txBody>
          <a:bodyPr>
            <a:normAutofit fontScale="90000"/>
          </a:bodyPr>
          <a:lstStyle/>
          <a:p>
            <a:r>
              <a:rPr lang="en-US" dirty="0" smtClean="0"/>
              <a:t> </a:t>
            </a:r>
            <a:r>
              <a:rPr lang="en-US" dirty="0" smtClean="0"/>
              <a:t>Describe some types of mental illness</a:t>
            </a:r>
          </a:p>
        </p:txBody>
      </p:sp>
      <p:sp>
        <p:nvSpPr>
          <p:cNvPr id="71683" name="Content Placeholder 2"/>
          <p:cNvSpPr>
            <a:spLocks noGrp="1"/>
          </p:cNvSpPr>
          <p:nvPr>
            <p:ph idx="4294967295"/>
          </p:nvPr>
        </p:nvSpPr>
        <p:spPr/>
        <p:txBody>
          <a:bodyPr>
            <a:normAutofit fontScale="92500" lnSpcReduction="20000"/>
          </a:bodyPr>
          <a:lstStyle/>
          <a:p>
            <a:pPr marL="0" indent="0">
              <a:buFontTx/>
              <a:buNone/>
            </a:pPr>
            <a:r>
              <a:rPr lang="en-US" smtClean="0"/>
              <a:t>When caring for residents with mental illness it is important to observe for and report the following:</a:t>
            </a:r>
          </a:p>
          <a:p>
            <a:pPr lvl="1"/>
            <a:r>
              <a:rPr lang="en-US" smtClean="0"/>
              <a:t>Changes in ability</a:t>
            </a:r>
          </a:p>
          <a:p>
            <a:pPr lvl="1"/>
            <a:r>
              <a:rPr lang="en-US" smtClean="0"/>
              <a:t>Positive or negative mood changes (withdrawal)</a:t>
            </a:r>
          </a:p>
          <a:p>
            <a:pPr lvl="1"/>
            <a:r>
              <a:rPr lang="en-US" smtClean="0"/>
              <a:t>Behavior changes</a:t>
            </a:r>
          </a:p>
          <a:p>
            <a:pPr lvl="1"/>
            <a:r>
              <a:rPr lang="en-US" smtClean="0"/>
              <a:t>Comments about hurting self or others (including jokes)</a:t>
            </a:r>
          </a:p>
          <a:p>
            <a:pPr lvl="1"/>
            <a:r>
              <a:rPr lang="en-US" smtClean="0"/>
              <a:t>Failure to take medicine</a:t>
            </a:r>
          </a:p>
          <a:p>
            <a:pPr lvl="1"/>
            <a:r>
              <a:rPr lang="en-US" smtClean="0"/>
              <a:t>Real or imagined physical symptoms</a:t>
            </a:r>
          </a:p>
          <a:p>
            <a:pPr lvl="1"/>
            <a:r>
              <a:rPr lang="en-US" smtClean="0"/>
              <a:t>Events, situations, or people that provoke certain reactions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idx="4294967295"/>
          </p:nvPr>
        </p:nvSpPr>
        <p:spPr/>
        <p:txBody>
          <a:bodyPr/>
          <a:lstStyle/>
          <a:p>
            <a:r>
              <a:rPr lang="en-US" dirty="0" smtClean="0"/>
              <a:t>Basic </a:t>
            </a:r>
            <a:r>
              <a:rPr lang="en-US" dirty="0" smtClean="0"/>
              <a:t>human needs</a:t>
            </a:r>
          </a:p>
        </p:txBody>
      </p:sp>
      <p:sp>
        <p:nvSpPr>
          <p:cNvPr id="8195" name="Content Placeholder 2"/>
          <p:cNvSpPr>
            <a:spLocks noGrp="1"/>
          </p:cNvSpPr>
          <p:nvPr>
            <p:ph idx="4294967295"/>
          </p:nvPr>
        </p:nvSpPr>
        <p:spPr/>
        <p:txBody>
          <a:bodyPr>
            <a:normAutofit fontScale="92500" lnSpcReduction="10000"/>
          </a:bodyPr>
          <a:lstStyle/>
          <a:p>
            <a:pPr marL="0" indent="0">
              <a:buFontTx/>
              <a:buNone/>
            </a:pPr>
            <a:r>
              <a:rPr lang="en-US" dirty="0" smtClean="0"/>
              <a:t>When a person’s psychosocial needs are not met the response may include </a:t>
            </a:r>
          </a:p>
          <a:p>
            <a:pPr lvl="1"/>
            <a:r>
              <a:rPr lang="en-US" dirty="0" smtClean="0"/>
              <a:t>Frustration (</a:t>
            </a:r>
            <a:r>
              <a:rPr lang="ko-KR" altLang="en-US" dirty="0" smtClean="0"/>
              <a:t>좌절감</a:t>
            </a:r>
            <a:r>
              <a:rPr lang="en-US" altLang="ko-KR" dirty="0" smtClean="0"/>
              <a:t>)</a:t>
            </a:r>
            <a:endParaRPr lang="en-US" dirty="0" smtClean="0"/>
          </a:p>
          <a:p>
            <a:pPr lvl="1"/>
            <a:r>
              <a:rPr lang="en-US" dirty="0" smtClean="0"/>
              <a:t>Stress</a:t>
            </a:r>
          </a:p>
          <a:p>
            <a:pPr lvl="1"/>
            <a:r>
              <a:rPr lang="en-US" dirty="0" smtClean="0"/>
              <a:t>Fear</a:t>
            </a:r>
          </a:p>
          <a:p>
            <a:pPr lvl="1"/>
            <a:r>
              <a:rPr lang="en-US" dirty="0" smtClean="0"/>
              <a:t>Anxiety ( </a:t>
            </a:r>
            <a:r>
              <a:rPr lang="ko-KR" altLang="en-US" dirty="0" smtClean="0"/>
              <a:t>불안</a:t>
            </a:r>
            <a:r>
              <a:rPr lang="ko-KR" altLang="en-US" dirty="0"/>
              <a:t>감</a:t>
            </a:r>
            <a:r>
              <a:rPr lang="en-US" altLang="ko-KR" dirty="0" smtClean="0"/>
              <a:t>)</a:t>
            </a:r>
            <a:endParaRPr lang="en-US" dirty="0" smtClean="0"/>
          </a:p>
          <a:p>
            <a:pPr lvl="1"/>
            <a:r>
              <a:rPr lang="en-US" dirty="0" smtClean="0"/>
              <a:t>Anger</a:t>
            </a:r>
          </a:p>
          <a:p>
            <a:pPr lvl="1"/>
            <a:r>
              <a:rPr lang="en-US" dirty="0" smtClean="0"/>
              <a:t>Aggression (</a:t>
            </a:r>
            <a:r>
              <a:rPr lang="ko-KR" altLang="en-US" dirty="0" smtClean="0"/>
              <a:t>투기적</a:t>
            </a:r>
            <a:r>
              <a:rPr lang="en-US" altLang="ko-KR" dirty="0" smtClean="0"/>
              <a:t>, </a:t>
            </a:r>
            <a:r>
              <a:rPr lang="ko-KR" altLang="en-US" dirty="0" smtClean="0"/>
              <a:t>반항적</a:t>
            </a:r>
            <a:r>
              <a:rPr lang="en-US" altLang="ko-KR" dirty="0" smtClean="0"/>
              <a:t>)</a:t>
            </a:r>
            <a:endParaRPr lang="en-US" dirty="0" smtClean="0"/>
          </a:p>
          <a:p>
            <a:pPr lvl="1"/>
            <a:r>
              <a:rPr lang="en-US" dirty="0" smtClean="0"/>
              <a:t>Withdrawal (</a:t>
            </a:r>
            <a:r>
              <a:rPr lang="ko-KR" altLang="en-US" dirty="0" smtClean="0"/>
              <a:t>상실</a:t>
            </a:r>
            <a:r>
              <a:rPr lang="en-US" altLang="ko-KR" dirty="0" smtClean="0"/>
              <a:t>)</a:t>
            </a:r>
            <a:endParaRPr lang="en-US" dirty="0" smtClean="0"/>
          </a:p>
          <a:p>
            <a:pPr lvl="1"/>
            <a:r>
              <a:rPr lang="en-US" dirty="0" smtClean="0"/>
              <a:t>Depression</a:t>
            </a:r>
          </a:p>
          <a:p>
            <a:pPr lvl="1"/>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81000" y="333375"/>
            <a:ext cx="8534400" cy="400050"/>
          </a:xfrm>
        </p:spPr>
        <p:txBody>
          <a:bodyPr>
            <a:normAutofit fontScale="90000"/>
          </a:bodyPr>
          <a:lstStyle/>
          <a:p>
            <a:r>
              <a:rPr lang="en-US" dirty="0" smtClean="0"/>
              <a:t> </a:t>
            </a:r>
            <a:r>
              <a:rPr lang="en-US" dirty="0" smtClean="0"/>
              <a:t>Maslow’s Hierarchy of Needs</a:t>
            </a:r>
          </a:p>
        </p:txBody>
      </p:sp>
      <p:pic>
        <p:nvPicPr>
          <p:cNvPr id="10243" name="Picture 4"/>
          <p:cNvPicPr>
            <a:picLocks noGrp="1" noChangeAspect="1" noChangeArrowheads="1"/>
          </p:cNvPicPr>
          <p:nvPr>
            <p:ph idx="1"/>
          </p:nvPr>
        </p:nvPicPr>
        <p:blipFill>
          <a:blip r:embed="rId2" cstate="print"/>
          <a:srcRect/>
          <a:stretch>
            <a:fillRect/>
          </a:stretch>
        </p:blipFill>
        <p:spPr>
          <a:xfrm>
            <a:off x="1295400" y="914400"/>
            <a:ext cx="6713538" cy="4572000"/>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868362"/>
          </a:xfrm>
        </p:spPr>
        <p:txBody>
          <a:bodyPr>
            <a:normAutofit/>
          </a:bodyPr>
          <a:lstStyle/>
          <a:p>
            <a:r>
              <a:rPr lang="en-US" sz="2800" dirty="0" smtClean="0"/>
              <a:t>Myths About Older Adults and Sexuality</a:t>
            </a:r>
            <a:r>
              <a:rPr lang="en-US" sz="2800" dirty="0" smtClean="0"/>
              <a:t> </a:t>
            </a:r>
            <a:endParaRPr lang="en-US" sz="2800" dirty="0" smtClean="0"/>
          </a:p>
        </p:txBody>
      </p:sp>
      <p:sp>
        <p:nvSpPr>
          <p:cNvPr id="15363" name="Content Placeholder 2"/>
          <p:cNvSpPr>
            <a:spLocks noGrp="1"/>
          </p:cNvSpPr>
          <p:nvPr>
            <p:ph idx="1"/>
          </p:nvPr>
        </p:nvSpPr>
        <p:spPr>
          <a:xfrm>
            <a:off x="381000" y="838200"/>
            <a:ext cx="8534400" cy="5200650"/>
          </a:xfrm>
        </p:spPr>
        <p:txBody>
          <a:bodyPr>
            <a:normAutofit fontScale="70000" lnSpcReduction="20000"/>
          </a:bodyPr>
          <a:lstStyle/>
          <a:p>
            <a:pPr>
              <a:buFontTx/>
              <a:buNone/>
            </a:pPr>
            <a:endParaRPr lang="en-US" b="1" dirty="0" smtClean="0"/>
          </a:p>
          <a:p>
            <a:pPr>
              <a:buFontTx/>
              <a:buNone/>
            </a:pPr>
            <a:endParaRPr lang="en-US" b="1" dirty="0"/>
          </a:p>
          <a:p>
            <a:pPr>
              <a:buFontTx/>
              <a:buNone/>
            </a:pPr>
            <a:r>
              <a:rPr lang="en-US" b="1" dirty="0" smtClean="0"/>
              <a:t>•</a:t>
            </a:r>
            <a:r>
              <a:rPr lang="en-US" b="1" dirty="0" smtClean="0"/>
              <a:t>	Myth #1: Older men are not capable of having sexual relations. </a:t>
            </a:r>
          </a:p>
          <a:p>
            <a:pPr>
              <a:buFontTx/>
              <a:buNone/>
            </a:pPr>
            <a:r>
              <a:rPr lang="en-US" dirty="0" smtClean="0"/>
              <a:t>	There are some physical changes that may alter the way a couple engages in sexual relations. Men may need more direct contact, may take longer, and may need longer between relations to perform again. However, many men continue to have satisfying relations well into old age. </a:t>
            </a:r>
          </a:p>
          <a:p>
            <a:pPr>
              <a:buFontTx/>
              <a:buNone/>
            </a:pPr>
            <a:r>
              <a:rPr lang="en-US" b="1" dirty="0" smtClean="0"/>
              <a:t>•	Myth #2: After menopause women are not interested in sexual relations. </a:t>
            </a:r>
          </a:p>
          <a:p>
            <a:pPr>
              <a:buFontTx/>
              <a:buNone/>
            </a:pPr>
            <a:r>
              <a:rPr lang="en-US" dirty="0" smtClean="0"/>
              <a:t>	Many women relax and enjoy sex more in later years. With no fear of pregnancy and older children leaving home, many women feel much freer. There may be some physical changes, such as less lubrication, but there are remedies available. Communication with a woman’s physician is important. The reason many older women stop having sexual relations is because they lose their partners when their partners die.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8229600" cy="106362"/>
          </a:xfrm>
        </p:spPr>
        <p:txBody>
          <a:bodyPr>
            <a:normAutofit fontScale="90000"/>
          </a:bodyPr>
          <a:lstStyle/>
          <a:p>
            <a:endParaRPr lang="en-US" dirty="0" smtClean="0"/>
          </a:p>
        </p:txBody>
      </p:sp>
      <p:sp>
        <p:nvSpPr>
          <p:cNvPr id="16387" name="Content Placeholder 2"/>
          <p:cNvSpPr>
            <a:spLocks noGrp="1"/>
          </p:cNvSpPr>
          <p:nvPr>
            <p:ph idx="1"/>
          </p:nvPr>
        </p:nvSpPr>
        <p:spPr>
          <a:xfrm>
            <a:off x="381000" y="838200"/>
            <a:ext cx="8534400" cy="3908425"/>
          </a:xfrm>
        </p:spPr>
        <p:txBody>
          <a:bodyPr>
            <a:normAutofit fontScale="77500" lnSpcReduction="20000"/>
          </a:bodyPr>
          <a:lstStyle/>
          <a:p>
            <a:pPr>
              <a:buFontTx/>
              <a:buNone/>
            </a:pPr>
            <a:r>
              <a:rPr lang="en-US" b="1" smtClean="0"/>
              <a:t>•	Myth #3: Any expression of sexuality by older people is either disgusting or cute. </a:t>
            </a:r>
          </a:p>
          <a:p>
            <a:pPr>
              <a:buFontTx/>
              <a:buNone/>
            </a:pPr>
            <a:r>
              <a:rPr lang="en-US" smtClean="0"/>
              <a:t>	This attitude deprives older people of their right to dignity and respect. Older adults have the same needs and rights to express their sexuality as other age groups, and they may do so in the same ways. In all age groups there is a wide variety of behavior. This is true of older people also. </a:t>
            </a:r>
          </a:p>
          <a:p>
            <a:pPr>
              <a:buFontTx/>
              <a:buNone/>
            </a:pPr>
            <a:r>
              <a:rPr lang="en-US" smtClean="0"/>
              <a:t>	It is true, however, that our society discourages this expression by the messages sent through jokes, advertisements, and the media. Older people see and hear these messages and may believe that there is something wrong with them if they feel or act on their desires. </a:t>
            </a:r>
          </a:p>
        </p:txBody>
      </p:sp>
      <p:pic>
        <p:nvPicPr>
          <p:cNvPr id="16388" name="Picture 4"/>
          <p:cNvPicPr>
            <a:picLocks noChangeAspect="1" noChangeArrowheads="1"/>
          </p:cNvPicPr>
          <p:nvPr/>
        </p:nvPicPr>
        <p:blipFill>
          <a:blip r:embed="rId2" cstate="print"/>
          <a:srcRect/>
          <a:stretch>
            <a:fillRect/>
          </a:stretch>
        </p:blipFill>
        <p:spPr bwMode="auto">
          <a:xfrm>
            <a:off x="3429000" y="4572000"/>
            <a:ext cx="2133600" cy="21113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p:txBody>
          <a:bodyPr>
            <a:normAutofit/>
          </a:bodyPr>
          <a:lstStyle/>
          <a:p>
            <a:r>
              <a:rPr lang="en-US" dirty="0" smtClean="0"/>
              <a:t>Losses with older adults</a:t>
            </a:r>
            <a:endParaRPr lang="en-US" dirty="0" smtClean="0"/>
          </a:p>
        </p:txBody>
      </p:sp>
      <p:sp>
        <p:nvSpPr>
          <p:cNvPr id="23555" name="Content Placeholder 2"/>
          <p:cNvSpPr>
            <a:spLocks noGrp="1"/>
          </p:cNvSpPr>
          <p:nvPr>
            <p:ph idx="4294967295"/>
          </p:nvPr>
        </p:nvSpPr>
        <p:spPr/>
        <p:txBody>
          <a:bodyPr>
            <a:normAutofit fontScale="92500" lnSpcReduction="20000"/>
          </a:bodyPr>
          <a:lstStyle/>
          <a:p>
            <a:pPr marL="0" indent="0">
              <a:buFontTx/>
              <a:buNone/>
            </a:pPr>
            <a:endParaRPr lang="en-US" dirty="0" smtClean="0"/>
          </a:p>
          <a:p>
            <a:pPr marL="0" indent="0">
              <a:buFontTx/>
              <a:buNone/>
            </a:pPr>
            <a:r>
              <a:rPr lang="en-US" dirty="0" smtClean="0"/>
              <a:t>Elderly may </a:t>
            </a:r>
            <a:r>
              <a:rPr lang="en-US" dirty="0" smtClean="0"/>
              <a:t>be experiencing any of these losses:</a:t>
            </a:r>
          </a:p>
          <a:p>
            <a:pPr lvl="1"/>
            <a:r>
              <a:rPr lang="en-US" dirty="0" smtClean="0"/>
              <a:t>Loss of spouse, family, or friends</a:t>
            </a:r>
          </a:p>
          <a:p>
            <a:pPr lvl="1"/>
            <a:r>
              <a:rPr lang="en-US" dirty="0" smtClean="0"/>
              <a:t>Loss of workplace and its relationships</a:t>
            </a:r>
          </a:p>
          <a:p>
            <a:pPr lvl="1"/>
            <a:r>
              <a:rPr lang="en-US" dirty="0" smtClean="0"/>
              <a:t>Loss of ability to go places</a:t>
            </a:r>
          </a:p>
          <a:p>
            <a:pPr lvl="1"/>
            <a:r>
              <a:rPr lang="en-US" dirty="0" smtClean="0"/>
              <a:t>Loss of ability to attend religious services and meetings</a:t>
            </a:r>
          </a:p>
          <a:p>
            <a:pPr lvl="1"/>
            <a:r>
              <a:rPr lang="en-US" dirty="0" smtClean="0"/>
              <a:t>Loss of home and personal possessions</a:t>
            </a:r>
          </a:p>
          <a:p>
            <a:pPr lvl="1"/>
            <a:r>
              <a:rPr lang="en-US" dirty="0" smtClean="0"/>
              <a:t>Loss of health and ability to care for themselves</a:t>
            </a:r>
          </a:p>
          <a:p>
            <a:pPr lvl="1"/>
            <a:r>
              <a:rPr lang="en-US" dirty="0" smtClean="0"/>
              <a:t>Loss of ability to move freely</a:t>
            </a:r>
          </a:p>
          <a:p>
            <a:pPr lvl="1"/>
            <a:r>
              <a:rPr lang="en-US" dirty="0" smtClean="0"/>
              <a:t>Loss of pets</a:t>
            </a:r>
          </a:p>
          <a:p>
            <a:pPr lvl="1"/>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idx="4294967295"/>
          </p:nvPr>
        </p:nvSpPr>
        <p:spPr/>
        <p:txBody>
          <a:bodyPr>
            <a:normAutofit/>
          </a:bodyPr>
          <a:lstStyle/>
          <a:p>
            <a:r>
              <a:rPr lang="ko-KR" altLang="en-US" sz="3600" dirty="0" smtClean="0"/>
              <a:t>독립성을 잃으면</a:t>
            </a:r>
            <a:endParaRPr lang="en-US" sz="3600" dirty="0" smtClean="0"/>
          </a:p>
        </p:txBody>
      </p:sp>
      <p:sp>
        <p:nvSpPr>
          <p:cNvPr id="24579" name="Content Placeholder 2"/>
          <p:cNvSpPr>
            <a:spLocks noGrp="1"/>
          </p:cNvSpPr>
          <p:nvPr>
            <p:ph idx="4294967295"/>
          </p:nvPr>
        </p:nvSpPr>
        <p:spPr/>
        <p:txBody>
          <a:bodyPr>
            <a:normAutofit lnSpcReduction="10000"/>
          </a:bodyPr>
          <a:lstStyle/>
          <a:p>
            <a:pPr marL="0" indent="0">
              <a:buFontTx/>
              <a:buNone/>
            </a:pPr>
            <a:endParaRPr lang="en-US" dirty="0" smtClean="0"/>
          </a:p>
          <a:p>
            <a:pPr marL="0" indent="0">
              <a:buFontTx/>
              <a:buNone/>
            </a:pPr>
            <a:r>
              <a:rPr lang="en-US" dirty="0" smtClean="0"/>
              <a:t>Loss of independence can cause</a:t>
            </a:r>
          </a:p>
          <a:p>
            <a:pPr lvl="1"/>
            <a:r>
              <a:rPr lang="en-US" dirty="0" smtClean="0"/>
              <a:t>Poor </a:t>
            </a:r>
            <a:r>
              <a:rPr lang="en-US" dirty="0" smtClean="0"/>
              <a:t>self-image (</a:t>
            </a:r>
            <a:r>
              <a:rPr lang="ko-KR" altLang="en-US" dirty="0" smtClean="0"/>
              <a:t>초라하게 느낌</a:t>
            </a:r>
            <a:r>
              <a:rPr lang="en-US" altLang="ko-KR" dirty="0"/>
              <a:t>)</a:t>
            </a:r>
            <a:endParaRPr lang="en-US" dirty="0" smtClean="0"/>
          </a:p>
          <a:p>
            <a:pPr lvl="1"/>
            <a:r>
              <a:rPr lang="en-US" dirty="0" smtClean="0"/>
              <a:t>Anger</a:t>
            </a:r>
          </a:p>
          <a:p>
            <a:pPr lvl="1"/>
            <a:r>
              <a:rPr lang="en-US" dirty="0" smtClean="0"/>
              <a:t>Feelings of helplessness, sadness, and hopelessness</a:t>
            </a:r>
          </a:p>
          <a:p>
            <a:pPr lvl="1"/>
            <a:r>
              <a:rPr lang="en-US" dirty="0" smtClean="0"/>
              <a:t>Feelings of </a:t>
            </a:r>
            <a:r>
              <a:rPr lang="en-US" dirty="0" smtClean="0"/>
              <a:t>uselessness (</a:t>
            </a:r>
            <a:r>
              <a:rPr lang="ko-KR" altLang="en-US" dirty="0" smtClean="0"/>
              <a:t>무용지물</a:t>
            </a:r>
            <a:r>
              <a:rPr lang="en-US" altLang="ko-KR" dirty="0" smtClean="0"/>
              <a:t>)</a:t>
            </a:r>
            <a:endParaRPr lang="en-US" dirty="0" smtClean="0"/>
          </a:p>
          <a:p>
            <a:pPr lvl="1"/>
            <a:r>
              <a:rPr lang="en-US" dirty="0" smtClean="0"/>
              <a:t>Increased </a:t>
            </a:r>
            <a:r>
              <a:rPr lang="en-US" dirty="0" smtClean="0"/>
              <a:t>dependence (</a:t>
            </a:r>
            <a:r>
              <a:rPr lang="ko-KR" altLang="en-US" dirty="0" smtClean="0"/>
              <a:t>의존성 증가</a:t>
            </a:r>
            <a:r>
              <a:rPr lang="en-US" altLang="ko-KR" dirty="0" smtClean="0"/>
              <a:t>)</a:t>
            </a:r>
            <a:endParaRPr lang="en-US" dirty="0" smtClean="0"/>
          </a:p>
          <a:p>
            <a:pPr lvl="1"/>
            <a:r>
              <a:rPr lang="en-US" dirty="0" smtClean="0"/>
              <a:t>Depression</a:t>
            </a:r>
          </a:p>
          <a:p>
            <a:pPr lvl="1"/>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idx="4294967295"/>
          </p:nvPr>
        </p:nvSpPr>
        <p:spPr/>
        <p:txBody>
          <a:bodyPr>
            <a:normAutofit/>
          </a:bodyPr>
          <a:lstStyle/>
          <a:p>
            <a:r>
              <a:rPr lang="en-US" dirty="0" smtClean="0"/>
              <a:t> </a:t>
            </a:r>
            <a:r>
              <a:rPr lang="en-US" dirty="0" smtClean="0"/>
              <a:t>Discuss developmental disabilities</a:t>
            </a:r>
          </a:p>
        </p:txBody>
      </p:sp>
      <p:sp>
        <p:nvSpPr>
          <p:cNvPr id="64515" name="Content Placeholder 2"/>
          <p:cNvSpPr>
            <a:spLocks noGrp="1"/>
          </p:cNvSpPr>
          <p:nvPr>
            <p:ph idx="4294967295"/>
          </p:nvPr>
        </p:nvSpPr>
        <p:spPr/>
        <p:txBody>
          <a:bodyPr/>
          <a:lstStyle/>
          <a:p>
            <a:pPr marL="0" indent="0">
              <a:buFontTx/>
              <a:buNone/>
            </a:pPr>
            <a:r>
              <a:rPr lang="en-US" smtClean="0"/>
              <a:t>The following are important points about intellectual disabilities:</a:t>
            </a:r>
          </a:p>
          <a:p>
            <a:pPr lvl="1"/>
            <a:r>
              <a:rPr lang="en-US" smtClean="0"/>
              <a:t>Not a disease or psychiatric illness</a:t>
            </a:r>
          </a:p>
          <a:p>
            <a:pPr lvl="1"/>
            <a:r>
              <a:rPr lang="en-US" smtClean="0"/>
              <a:t>Involve below-average mental functioning</a:t>
            </a:r>
          </a:p>
          <a:p>
            <a:pPr lvl="1"/>
            <a:r>
              <a:rPr lang="en-US" smtClean="0"/>
              <a:t>May have limited ability to live independently</a:t>
            </a:r>
          </a:p>
          <a:p>
            <a:pPr lvl="1"/>
            <a:r>
              <a:rPr lang="en-US" smtClean="0"/>
              <a:t>Have the same emotional and physical needs as others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idx="4294967295"/>
          </p:nvPr>
        </p:nvSpPr>
        <p:spPr/>
        <p:txBody>
          <a:bodyPr>
            <a:normAutofit/>
          </a:bodyPr>
          <a:lstStyle/>
          <a:p>
            <a:r>
              <a:rPr lang="en-US" dirty="0" smtClean="0"/>
              <a:t> </a:t>
            </a:r>
            <a:r>
              <a:rPr lang="en-US" dirty="0" smtClean="0"/>
              <a:t>Discuss developmental disabilities</a:t>
            </a:r>
          </a:p>
        </p:txBody>
      </p:sp>
      <p:sp>
        <p:nvSpPr>
          <p:cNvPr id="65539" name="Content Placeholder 2"/>
          <p:cNvSpPr>
            <a:spLocks noGrp="1"/>
          </p:cNvSpPr>
          <p:nvPr>
            <p:ph idx="4294967295"/>
          </p:nvPr>
        </p:nvSpPr>
        <p:spPr/>
        <p:txBody>
          <a:bodyPr>
            <a:normAutofit fontScale="92500"/>
          </a:bodyPr>
          <a:lstStyle/>
          <a:p>
            <a:pPr marL="0" indent="0">
              <a:buFontTx/>
              <a:buNone/>
            </a:pPr>
            <a:r>
              <a:rPr lang="en-US" smtClean="0"/>
              <a:t>NAs should remember the following when caring for residents with an intellectual disability:</a:t>
            </a:r>
          </a:p>
          <a:p>
            <a:pPr lvl="1"/>
            <a:r>
              <a:rPr lang="en-US" smtClean="0"/>
              <a:t>Treat adult residents as adults.</a:t>
            </a:r>
          </a:p>
          <a:p>
            <a:pPr lvl="1"/>
            <a:r>
              <a:rPr lang="en-US" smtClean="0"/>
              <a:t>Praise and encourage often.</a:t>
            </a:r>
          </a:p>
          <a:p>
            <a:pPr lvl="1"/>
            <a:r>
              <a:rPr lang="en-US" smtClean="0"/>
              <a:t>Help teach ADLs by dividing a task into smaller units.</a:t>
            </a:r>
          </a:p>
          <a:p>
            <a:pPr lvl="1"/>
            <a:r>
              <a:rPr lang="en-US" smtClean="0"/>
              <a:t>Promote independence.</a:t>
            </a:r>
          </a:p>
          <a:p>
            <a:pPr lvl="1"/>
            <a:r>
              <a:rPr lang="en-US" smtClean="0"/>
              <a:t>Encourage social interaction.</a:t>
            </a:r>
          </a:p>
          <a:p>
            <a:pPr lvl="1"/>
            <a:r>
              <a:rPr lang="en-US" smtClean="0"/>
              <a:t>Repeat words you use to make sure they understand.</a:t>
            </a:r>
          </a:p>
          <a:p>
            <a:pPr lvl="1"/>
            <a:r>
              <a:rPr lang="en-US" smtClean="0"/>
              <a:t>Be patient.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649</Words>
  <Application>Microsoft Office PowerPoint</Application>
  <PresentationFormat>On-screen Show (4:3)</PresentationFormat>
  <Paragraphs>110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Psychological Aging Mental Illness</vt:lpstr>
      <vt:lpstr>Basic human needs</vt:lpstr>
      <vt:lpstr> Maslow’s Hierarchy of Needs</vt:lpstr>
      <vt:lpstr>Myths About Older Adults and Sexuality </vt:lpstr>
      <vt:lpstr>Slide 5</vt:lpstr>
      <vt:lpstr>Losses with older adults</vt:lpstr>
      <vt:lpstr>독립성을 잃으면</vt:lpstr>
      <vt:lpstr> Discuss developmental disabilities</vt:lpstr>
      <vt:lpstr> Discuss developmental disabilities</vt:lpstr>
      <vt:lpstr>Describe some types of mental illness</vt:lpstr>
      <vt:lpstr> Describe some types of mental illness</vt:lpstr>
      <vt:lpstr> Describe some types of mental illness</vt:lpstr>
      <vt:lpstr> Describe some types of mental illness</vt:lpstr>
      <vt:lpstr> Describe some types of mental illness</vt:lpstr>
      <vt:lpstr> Describe some types of mental illness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HJL</dc:creator>
  <cp:lastModifiedBy>HJL</cp:lastModifiedBy>
  <cp:revision>12</cp:revision>
  <dcterms:created xsi:type="dcterms:W3CDTF">2018-01-05T20:17:26Z</dcterms:created>
  <dcterms:modified xsi:type="dcterms:W3CDTF">2018-01-05T20:51:19Z</dcterms:modified>
</cp:coreProperties>
</file>