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8" r:id="rId4"/>
    <p:sldId id="268" r:id="rId5"/>
    <p:sldId id="271" r:id="rId6"/>
    <p:sldId id="289" r:id="rId7"/>
    <p:sldId id="258" r:id="rId8"/>
    <p:sldId id="290" r:id="rId9"/>
    <p:sldId id="272" r:id="rId10"/>
    <p:sldId id="273" r:id="rId11"/>
    <p:sldId id="291" r:id="rId12"/>
    <p:sldId id="274" r:id="rId13"/>
    <p:sldId id="275" r:id="rId14"/>
    <p:sldId id="276" r:id="rId15"/>
    <p:sldId id="292" r:id="rId16"/>
    <p:sldId id="261" r:id="rId17"/>
    <p:sldId id="262" r:id="rId18"/>
    <p:sldId id="278" r:id="rId19"/>
    <p:sldId id="293" r:id="rId20"/>
    <p:sldId id="263" r:id="rId21"/>
    <p:sldId id="294" r:id="rId22"/>
    <p:sldId id="295" r:id="rId23"/>
    <p:sldId id="264" r:id="rId24"/>
    <p:sldId id="281" r:id="rId25"/>
    <p:sldId id="296" r:id="rId26"/>
    <p:sldId id="283" r:id="rId27"/>
    <p:sldId id="284" r:id="rId28"/>
    <p:sldId id="297" r:id="rId29"/>
    <p:sldId id="285" r:id="rId30"/>
    <p:sldId id="298" r:id="rId31"/>
  </p:sldIdLst>
  <p:sldSz cx="9144000" cy="6858000" type="screen4x3"/>
  <p:notesSz cx="6851650" cy="9174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9391" autoAdjust="0"/>
  </p:normalViewPr>
  <p:slideViewPr>
    <p:cSldViewPr>
      <p:cViewPr>
        <p:scale>
          <a:sx n="60" d="100"/>
          <a:sy n="60" d="100"/>
        </p:scale>
        <p:origin x="-308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048" cy="458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016" y="0"/>
            <a:ext cx="2969048" cy="458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E7A3B-FC46-4AEF-8C4C-6B22E63BFFDA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7388"/>
            <a:ext cx="4587875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65" y="4357728"/>
            <a:ext cx="5481320" cy="4128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3863"/>
            <a:ext cx="2969048" cy="458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016" y="8713863"/>
            <a:ext cx="2969048" cy="458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C031-D632-475B-998C-1C89D3DD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dirty="0" smtClean="0"/>
              <a:t/>
            </a:r>
            <a:br>
              <a:rPr lang="ko-KR" dirty="0" smtClean="0"/>
            </a:br>
            <a:r>
              <a:rPr lang="ko-KR" dirty="0" smtClean="0"/>
              <a:t>노화 변경</a:t>
            </a:r>
            <a:br>
              <a:rPr lang="ko-KR" dirty="0" smtClean="0"/>
            </a:br>
            <a:r>
              <a:rPr lang="ko-KR" dirty="0" smtClean="0"/>
              <a:t>면역 체계는 감염의 모든 유형의 위험을 증가 약화</a:t>
            </a:r>
            <a:br>
              <a:rPr lang="ko-KR" dirty="0" smtClean="0"/>
            </a:br>
            <a:r>
              <a:rPr lang="ko-KR" dirty="0" smtClean="0"/>
              <a:t>백신 감소 응답</a:t>
            </a:r>
            <a:br>
              <a:rPr lang="ko-KR" dirty="0" smtClean="0"/>
            </a:br>
            <a:r>
              <a:rPr lang="ko-KR" dirty="0" smtClean="0"/>
              <a:t>반복 감염</a:t>
            </a:r>
            <a:br>
              <a:rPr lang="ko-KR" dirty="0" smtClean="0"/>
            </a:br>
            <a:r>
              <a:rPr lang="ko-KR" dirty="0" smtClean="0"/>
              <a:t>림프절의 붓기</a:t>
            </a:r>
            <a:br>
              <a:rPr lang="ko-KR" dirty="0" smtClean="0"/>
            </a:br>
            <a:r>
              <a:rPr lang="ko-KR" dirty="0" smtClean="0"/>
              <a:t>증가 피로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dirty="0" smtClean="0"/>
              <a:t>노화 변경</a:t>
            </a:r>
            <a:br>
              <a:rPr lang="ko-KR" dirty="0" smtClean="0"/>
            </a:br>
            <a:r>
              <a:rPr lang="ko-KR" dirty="0" smtClean="0"/>
              <a:t>혈액 감소를 필터링하는 신장의 기능</a:t>
            </a:r>
            <a:br>
              <a:rPr lang="ko-KR" dirty="0" smtClean="0"/>
            </a:br>
            <a:r>
              <a:rPr lang="ko-KR" dirty="0" smtClean="0"/>
              <a:t>방광 근육 가지가 약화</a:t>
            </a:r>
            <a:br>
              <a:rPr lang="ko-KR" dirty="0" smtClean="0"/>
            </a:br>
            <a:r>
              <a:rPr lang="ko-KR" dirty="0" smtClean="0"/>
              <a:t>방광은 더 자주 배뇨의 원인이 덜 소변을 보유</a:t>
            </a:r>
            <a:br>
              <a:rPr lang="ko-KR" dirty="0" smtClean="0"/>
            </a:br>
            <a:r>
              <a:rPr lang="ko-KR" dirty="0" smtClean="0"/>
              <a:t>방광 감염의 기회를 더 일으키는 원인이 완전히 비울 수 있습니다</a:t>
            </a:r>
            <a:br>
              <a:rPr lang="ko-KR" dirty="0" smtClean="0"/>
            </a:br>
            <a:r>
              <a:rPr lang="ko-KR" dirty="0" smtClean="0"/>
              <a:t/>
            </a:r>
            <a:br>
              <a:rPr lang="ko-KR" dirty="0" smtClean="0"/>
            </a:br>
            <a:r>
              <a:rPr lang="ko-KR" dirty="0" smtClean="0"/>
              <a:t>다음의 증상이 나타나면</a:t>
            </a:r>
            <a:br>
              <a:rPr lang="ko-KR" dirty="0" smtClean="0"/>
            </a:br>
            <a:r>
              <a:rPr lang="ko-KR" dirty="0" smtClean="0"/>
              <a:t>체중 손실 또는 이득</a:t>
            </a:r>
            <a:br>
              <a:rPr lang="ko-KR" dirty="0" smtClean="0"/>
            </a:br>
            <a:r>
              <a:rPr lang="ko-KR" dirty="0" smtClean="0"/>
              <a:t>상부 또는 하부 사지에 부종</a:t>
            </a:r>
            <a:br>
              <a:rPr lang="ko-KR" dirty="0" smtClean="0"/>
            </a:br>
            <a:r>
              <a:rPr lang="ko-KR" dirty="0" smtClean="0"/>
              <a:t>배뇨시 통증이나 타는</a:t>
            </a:r>
            <a:br>
              <a:rPr lang="ko-KR" dirty="0" smtClean="0"/>
            </a:br>
            <a:r>
              <a:rPr lang="ko-KR" dirty="0" smtClean="0"/>
              <a:t>이러한 흐림, 냄새, 또는 색상 등 소변의 변화,</a:t>
            </a:r>
            <a:br>
              <a:rPr lang="ko-KR" dirty="0" smtClean="0"/>
            </a:br>
            <a:r>
              <a:rPr lang="ko-KR" dirty="0" smtClean="0"/>
              <a:t>주파수의 변화 및 배뇨의 양</a:t>
            </a:r>
            <a:br>
              <a:rPr lang="ko-KR" dirty="0" smtClean="0"/>
            </a:br>
            <a:r>
              <a:rPr lang="ko-KR" dirty="0" smtClean="0"/>
              <a:t>복부 / 방광 영역에 붓기</a:t>
            </a:r>
            <a:br>
              <a:rPr lang="ko-KR" dirty="0" smtClean="0"/>
            </a:br>
            <a:r>
              <a:rPr lang="ko-KR" dirty="0" smtClean="0"/>
              <a:t>요실금 / 드리블</a:t>
            </a:r>
            <a:br>
              <a:rPr lang="ko-KR" dirty="0" smtClean="0"/>
            </a:br>
            <a:r>
              <a:rPr lang="ko-KR" dirty="0" smtClean="0"/>
              <a:t>신장이나 뒷면 / 측면 지역에 통증</a:t>
            </a:r>
            <a:br>
              <a:rPr lang="ko-KR" dirty="0" smtClean="0"/>
            </a:br>
            <a:r>
              <a:rPr lang="ko-KR" dirty="0" smtClean="0"/>
              <a:t>불충분 한 액체 섭취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C031-D632-475B-998C-1C89D3DD99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F259-3301-47E8-97F7-A95742544EC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2599-9BDD-4A1B-AF9C-51F5BC323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Physical Aspects of 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육체적 노화</a:t>
            </a:r>
            <a:endParaRPr lang="en-US" altLang="ko-KR" dirty="0" smtClean="0"/>
          </a:p>
          <a:p>
            <a:r>
              <a:rPr lang="en-US" altLang="ko-KR" dirty="0" smtClean="0"/>
              <a:t>CSC </a:t>
            </a:r>
            <a:r>
              <a:rPr lang="ko-KR" altLang="en-US" dirty="0" smtClean="0"/>
              <a:t>한미 </a:t>
            </a:r>
            <a:r>
              <a:rPr lang="en-US" altLang="ko-KR" dirty="0" smtClean="0"/>
              <a:t>PCA </a:t>
            </a:r>
            <a:r>
              <a:rPr lang="ko-KR" altLang="en-US" dirty="0" smtClean="0"/>
              <a:t>교육</a:t>
            </a:r>
            <a:endParaRPr lang="en-US" altLang="ko-KR" dirty="0" smtClean="0"/>
          </a:p>
          <a:p>
            <a:r>
              <a:rPr lang="en-US" dirty="0" smtClean="0"/>
              <a:t>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신경계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r>
              <a:rPr lang="ko-KR" altLang="en-US" sz="2000" b="1" u="sng" dirty="0" smtClean="0">
                <a:latin typeface="Gulim" pitchFamily="34" charset="-127"/>
                <a:ea typeface="Gulim" pitchFamily="34" charset="-127"/>
              </a:rPr>
              <a:t>대뇌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뇌의 가장 큰 부분이며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뇌피질이 대뇌를 감싸고 있다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사고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분석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생각의 연결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판단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감정과 기억의 중추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언어와 감정을 관장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감각기관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귀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코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입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피부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로 부터 온 정보를 분석</a:t>
            </a:r>
            <a:r>
              <a:rPr lang="en-US" altLang="ko-KR" sz="2000" b="1" dirty="0">
                <a:latin typeface="Gulim" pitchFamily="34" charset="-127"/>
                <a:ea typeface="Gulim" pitchFamily="34" charset="-127"/>
              </a:rPr>
              <a:t>;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수의근 조절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u="sng" dirty="0" smtClean="0">
                <a:latin typeface="Gulim" pitchFamily="34" charset="-127"/>
                <a:ea typeface="Gulim" pitchFamily="34" charset="-127"/>
              </a:rPr>
              <a:t>소뇌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균형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신체의 수의근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몸의 움직임을 조절 및 관장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u="sng" dirty="0" smtClean="0">
                <a:latin typeface="Gulim" pitchFamily="34" charset="-127"/>
                <a:ea typeface="Gulim" pitchFamily="34" charset="-127"/>
              </a:rPr>
              <a:t>척수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심장 박동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호흡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기침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구토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혈관의 수축과 이완을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뇌와  몸 사이의 메시지를 생성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반응과 반사가 느려진다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sz="2400" b="1" dirty="0" smtClean="0">
                <a:latin typeface="Gulim" pitchFamily="34" charset="-127"/>
                <a:ea typeface="Gulim" pitchFamily="34" charset="-127"/>
              </a:rPr>
              <a:t> 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피부에서의 신경 감각 예민도가 감소된다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기억 력이 감퇴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특히 단기간 기억력 감퇴가 있을 수 있다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신경계의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96200" cy="50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신경계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주</a:t>
            </a:r>
            <a:r>
              <a:rPr lang="ko-KR" altLang="en-US" sz="2800" b="1" dirty="0">
                <a:latin typeface="Gulim" pitchFamily="34" charset="-127"/>
                <a:ea typeface="Gulim" pitchFamily="34" charset="-127"/>
              </a:rPr>
              <a:t>의</a:t>
            </a:r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를 필요로 하는 증상이나 변화 </a:t>
            </a:r>
            <a:r>
              <a:rPr lang="en-US" altLang="ko-KR" sz="28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28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8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몸의 움직임이나 운동과 관련된 피로나 통증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몸의 부분을 떨고 있슴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말을 분명하게 말하지 못함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몸의 한 부분을 움직이지 못함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시력이나 청력의 변화와 손상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식생활 패턴과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/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또는 수분 섭취의 변화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연하작용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삼키기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어려움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방광이나 장의 움직임의 변화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기억력 손실 또는 혼돈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폭력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/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일상적설명되지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않는 이상한 행동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일상생활을 수행하는 능력의 감소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신경계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-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감각기관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b="1" u="sng" dirty="0" smtClean="0">
                <a:latin typeface="Gulim" pitchFamily="34" charset="-127"/>
                <a:ea typeface="Gulim" pitchFamily="34" charset="-127"/>
              </a:rPr>
              <a:t>눈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직경은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1 inch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정도이며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망막은 빛에 반응하는 세포를 가지고 있으며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눈에 들어오는 물체의 존재와 생김새를 파악하여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뇌로 신호를 보내서 우리가 볼 수 있게 한다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b="1" u="sng" dirty="0" smtClean="0">
                <a:latin typeface="Gulim" pitchFamily="34" charset="-127"/>
                <a:ea typeface="Gulim" pitchFamily="34" charset="-127"/>
              </a:rPr>
              <a:t>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균형과 청력을 관장하는 감각기관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구성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외이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중이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내이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endParaRPr lang="en-US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sz="36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시력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/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청력의 감소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균형감각에 영향을 미칠 수 있슴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36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미각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후각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촉각의 감소</a:t>
            </a:r>
            <a:endParaRPr lang="en-US" sz="36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더위와 추위의 예민도 감소</a:t>
            </a:r>
            <a:endParaRPr lang="en-US" sz="36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신경계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-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감각기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주</a:t>
            </a:r>
            <a:r>
              <a:rPr lang="ko-KR" altLang="en-US" sz="3600" b="1" dirty="0">
                <a:latin typeface="Gulim" pitchFamily="34" charset="-127"/>
                <a:ea typeface="Gulim" pitchFamily="34" charset="-127"/>
              </a:rPr>
              <a:t>의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를 필요로 하는 증상이나 변화 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36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36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시력이나 청력의 변화</a:t>
            </a:r>
            <a:endParaRPr lang="en-US" altLang="ko-KR" sz="36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감염 징후</a:t>
            </a:r>
            <a:endParaRPr lang="en-US" sz="36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어지러움</a:t>
            </a:r>
            <a:endParaRPr lang="en-US" sz="36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3600" b="1" dirty="0" smtClean="0">
                <a:latin typeface="Gulim" pitchFamily="34" charset="-127"/>
                <a:ea typeface="Gulim" pitchFamily="34" charset="-127"/>
              </a:rPr>
              <a:t>눈이나 귀에 통증을 호소</a:t>
            </a:r>
            <a:endParaRPr lang="en-US" sz="36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4.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순환기계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latin typeface="Gulim" pitchFamily="34" charset="-127"/>
                <a:ea typeface="Gulim" pitchFamily="34" charset="-127"/>
              </a:rPr>
              <a:t>구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성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혈관과 혈액</a:t>
            </a:r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en-US" altLang="ko-KR" sz="2000" b="1" dirty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조직이 적절하게 작용하는데 필요한 물질을 제공한다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sz="2000" b="1" dirty="0">
                <a:latin typeface="Gulim" pitchFamily="34" charset="-127"/>
                <a:ea typeface="Gulim" pitchFamily="34" charset="-127"/>
              </a:rPr>
              <a:t> 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산소와 영양물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호르몬을 세포에 제공한다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항체물질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감염에 대항하기 위함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을 제공한다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세포와 조직으로부터 노폐물을 제거한다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체온조절에 기여한다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적혈구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페에서 신체의 각 조직으로 산소를 전달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. </a:t>
            </a: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골수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적혈구를 구성하며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뼈의 내부에서 발견된다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간은 혈액과 비장을 여과시킨다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식사를 통해 흡수된 철은 새로운 적혈구를 만들 수 있게 해주고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혈액의 빨간색을 나타내는 데 작용을 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백혈구는 세균이나 바이러스에 대항해서 몸을 보호한다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골수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비장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흉선에서 백혈구를 생성한다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혈소판은 지나친 출혈을 예방하는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 출혈을 응고시키는 역할을 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순환기계의 주요 부분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239000" cy="50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심장의 구조와 혈액 흐름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3978"/>
            <a:ext cx="6781800" cy="47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4.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순환기계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sz="24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심장 박동이 충분하지 않다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혈액 순환이 감소한다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혈관이 좁아진다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.</a:t>
            </a:r>
          </a:p>
          <a:p>
            <a:pPr>
              <a:buNone/>
            </a:pPr>
            <a:endParaRPr lang="en-US" sz="24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주의를 필요로 하는 증상이나 변화 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)</a:t>
            </a: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맥박수의 변화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피로가 심해짐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일상생활을 할 수 있는 능력의 감소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손과 발의 부종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손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발 또는 입술이 창백하거나 푸른 빛을 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흉통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심한 두통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체중의 증가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호흡이 가쁨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호흡 패턴의 변화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심혈관 문제를 일으킬 수 있는 변화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5.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호흡기계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인체에 산소를 공급하고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이산화탄소를 제거하는 역할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 smtClean="0">
              <a:latin typeface="Gulim" pitchFamily="34" charset="-127"/>
              <a:ea typeface="Gulim" pitchFamily="34" charset="-127"/>
            </a:endParaRPr>
          </a:p>
          <a:p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폐의 능력 감소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폐활량 감소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혈액의 산소량 감소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호흡수의 변화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얕은 숨을 내쉬거나 입술을 오므리고 쉼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기침 또는 천명음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코 막힘이나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분비물</a:t>
            </a:r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목의 통증, 연하 장애, 편도선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부종</a:t>
            </a:r>
            <a:endParaRPr lang="en-US" altLang="ko-KR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가벼운 노력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이후에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도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앉아서 휴식</a:t>
            </a:r>
            <a:endParaRPr lang="en-US" altLang="ko-KR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입술과 팔, 다리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가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 창백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하거나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 푸른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빛을 띄거나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 회색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빛으로 변화</a:t>
            </a:r>
            <a:endParaRPr lang="en-US" altLang="ko-KR" sz="20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흉부의 통증</a:t>
            </a:r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sz="2000" b="1" dirty="0" smtClean="0">
                <a:latin typeface="Gulim" pitchFamily="34" charset="-127"/>
                <a:ea typeface="Gulim" pitchFamily="34" charset="-127"/>
              </a:rPr>
              <a:t>변색 된 가래 (녹색, 노란색, 혈액 띤, 또는 회색)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감각계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피부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피부는 가장 큰 기관으로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 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en-US" altLang="ko-KR" b="1" dirty="0">
                <a:latin typeface="Gulim" pitchFamily="34" charset="-127"/>
                <a:ea typeface="Gulim" pitchFamily="34" charset="-127"/>
              </a:rPr>
              <a:t>	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기능은 다음과 같다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내부 기관의 손상을 방지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세균으로부터 보호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수분 손실 방지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조직과 분비선을 구성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감각의 지각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온도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통증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접촉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압력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체온 조절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호흡기계의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399"/>
            <a:ext cx="7696200" cy="46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6.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비뇨기계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중요한 기능 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가지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>
              <a:buNone/>
            </a:pPr>
            <a:r>
              <a:rPr lang="en-US" sz="2400" b="1" dirty="0" smtClean="0"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세포에 의해 생성된 노폐물을 제거한다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>
              <a:buNone/>
            </a:pPr>
            <a:r>
              <a:rPr lang="en-US" sz="2400" b="1" dirty="0" smtClean="0"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수분과 전해질 균형을 조절한다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3200" b="1" dirty="0" smtClean="0">
                <a:latin typeface="Gulim" pitchFamily="34" charset="-127"/>
                <a:ea typeface="Gulim" pitchFamily="34" charset="-127"/>
              </a:rPr>
              <a:t>신장의 사구체 여과율이 감소된다</a:t>
            </a:r>
            <a:r>
              <a:rPr lang="en-US" altLang="ko-KR" sz="32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32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3200" b="1" dirty="0" smtClean="0">
                <a:latin typeface="Gulim" pitchFamily="34" charset="-127"/>
                <a:ea typeface="Gulim" pitchFamily="34" charset="-127"/>
              </a:rPr>
              <a:t>방광의 근육 민감도가 약해진다</a:t>
            </a:r>
            <a:r>
              <a:rPr lang="en-US" altLang="ko-KR" sz="32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32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3200" b="1" dirty="0" smtClean="0">
                <a:latin typeface="Gulim" pitchFamily="34" charset="-127"/>
                <a:ea typeface="Gulim" pitchFamily="34" charset="-127"/>
              </a:rPr>
              <a:t>소변을 보유하는 능력이 감소되어 빈뇨를 야기시킨다</a:t>
            </a:r>
            <a:r>
              <a:rPr lang="en-US" altLang="ko-KR" sz="32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32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3200" b="1" dirty="0" smtClean="0">
                <a:latin typeface="Gulim" pitchFamily="34" charset="-127"/>
                <a:ea typeface="Gulim" pitchFamily="34" charset="-127"/>
              </a:rPr>
              <a:t>방광이 완전히 비어지지 않아서</a:t>
            </a:r>
            <a:r>
              <a:rPr lang="en-US" altLang="ko-KR" sz="32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3200" b="1" dirty="0" smtClean="0">
                <a:latin typeface="Gulim" pitchFamily="34" charset="-127"/>
                <a:ea typeface="Gulim" pitchFamily="34" charset="-127"/>
              </a:rPr>
              <a:t>감염을 야기시킬 수 있다</a:t>
            </a:r>
            <a:r>
              <a:rPr lang="en-US" altLang="ko-KR" sz="32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3200" b="1" dirty="0">
              <a:latin typeface="Gulim" pitchFamily="34" charset="-127"/>
              <a:ea typeface="Gulim" pitchFamily="34" charset="-127"/>
            </a:endParaRPr>
          </a:p>
          <a:p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비뇨기계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주의를 필요로하는 증상이나 변화 </a:t>
            </a:r>
            <a:r>
              <a:rPr lang="en-US" altLang="ko-KR" sz="28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28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8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체중이 감소하거나 증가한다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상지나 하지의 부종이 생긴다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소변을 볼 때 통증이나 작열감이 있다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소변의 변화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혼탁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냄새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색깔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소변의 빈도와 양의 변화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복부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/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방광 부위의 부종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요실금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신장의 통증 또는 등 뒷부분의 통증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부적절한 수분 섭취</a:t>
            </a:r>
            <a:endParaRPr lang="en-US" b="1" dirty="0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비뇨기계의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63064"/>
            <a:ext cx="6172200" cy="43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7.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소화기계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기</a:t>
            </a:r>
            <a:r>
              <a:rPr lang="ko-KR" altLang="en-US" sz="2000" b="1" dirty="0">
                <a:latin typeface="Gulim" pitchFamily="34" charset="-127"/>
                <a:ea typeface="Gulim" pitchFamily="34" charset="-127"/>
              </a:rPr>
              <a:t>능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sz="2000" b="1" dirty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소화와 흡수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배설의 역할</a:t>
            </a:r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400" b="1" dirty="0">
                <a:latin typeface="Gulim" pitchFamily="34" charset="-127"/>
                <a:ea typeface="Gulim" pitchFamily="34" charset="-127"/>
              </a:rPr>
              <a:t>노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화로 인한 변화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침 분비가 감소되어 씹고 삼키는 데 영향을 미침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비타민과 무기질의 흡수가 감소</a:t>
            </a:r>
            <a:endParaRPr lang="en-US" altLang="ko-KR" sz="24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소화과정이 길어지며 비효율적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노페물이 대장으로 이동되는 속도가 감소되어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변비를 일으킬 수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있음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주의를 필요로 하는 증상 또는 변화 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)</a:t>
            </a:r>
          </a:p>
          <a:p>
            <a:pPr lvl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연하 또는 저작 곤란 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틀니 문제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치통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입 염증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변 실금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대변을 조절하는 능력이 감소되어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대변이 실금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체중 증가 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/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체중 감소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식욕 부진 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식욕 감퇴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복부 통증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복부 경련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설사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오심과 구토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특히 커피찌꺼기같은 구토물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변비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헛배 부름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딸꾹질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트림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비정상적인 대변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피가 섞여있거나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까만색의 변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또는 단단함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속쓰림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; 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영양섭취 불량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소화기계의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419600" cy="436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8.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내분비계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구성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신체의 필수 과정을 조절하는 호르몬을 분비하는 내분비선으로 구성</a:t>
            </a:r>
            <a:r>
              <a:rPr lang="en-US" sz="2400" b="1" dirty="0" smtClean="0">
                <a:latin typeface="Gulim" pitchFamily="34" charset="-127"/>
                <a:ea typeface="Gulim" pitchFamily="34" charset="-127"/>
              </a:rPr>
              <a:t>. 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0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기능</a:t>
            </a:r>
            <a:endParaRPr lang="en-US" altLang="ko-KR" sz="2400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항상성 유지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성장과 발달에 영향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혈당 수준을 조절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뼈의 칼슘 농도를 조절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신체의 재생산하는 능력을 조절</a:t>
            </a:r>
            <a:r>
              <a:rPr lang="en-US" sz="2400" b="1" dirty="0">
                <a:latin typeface="Gulim" pitchFamily="34" charset="-127"/>
                <a:ea typeface="Gulim" pitchFamily="34" charset="-127"/>
              </a:rPr>
              <a:t> </a:t>
            </a:r>
          </a:p>
          <a:p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뇌하수체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호르몬의 중추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성장과 발달을 조절하는 성장 호르몬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몸의 체액을 조절하는 항이뇨 호르몬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분만후 자궁을 수축시키는 옥시토신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감상선과 부신을 조절하는 갑상선 자극 호르몬과 부신피질 자극 호르몬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8.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내분비계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갑상선 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 신진대사를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부갑상선 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 신체의 칼슘사용을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신경 및 근육 작용 유지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췌장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인슐린과 글루카곤을 분비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인슐린은 혈당을 낮추는 호르몬이며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글루카곤은 혈당을 높이는 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부신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</a:t>
            </a:r>
            <a:r>
              <a:rPr lang="en-US" sz="20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당 대사를 조절하며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스트레스에 대한 신체의 반응을 조절하고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신장에서 물과 소금의 흡수를 조절하는 역햘을 하는 호르몬 분비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부신 수질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아드레날린 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):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스트레스 상황이나 응급상황에서 근육의 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심장 박동수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혈압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에너지 수준을 조절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 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성선호르몬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:</a:t>
            </a:r>
            <a:r>
              <a:rPr lang="ko-KR" altLang="en-US" sz="2000" b="1" dirty="0" smtClean="0">
                <a:latin typeface="Gulim" pitchFamily="34" charset="-127"/>
                <a:ea typeface="Gulim" pitchFamily="34" charset="-127"/>
              </a:rPr>
              <a:t> 신체의 재생산하는 능력을 조절하는 호르몬</a:t>
            </a:r>
            <a:r>
              <a:rPr lang="en-US" altLang="ko-KR" sz="20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2000" b="1" dirty="0">
              <a:latin typeface="Gulim" pitchFamily="34" charset="-127"/>
              <a:ea typeface="Gulim" pitchFamily="34" charset="-127"/>
            </a:endParaRPr>
          </a:p>
          <a:p>
            <a:endParaRPr lang="en-US" altLang="ko-KR" sz="20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노화와 관련된 변화</a:t>
            </a:r>
            <a:endParaRPr lang="en-US" sz="28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호르몬의 농도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에스트로겐과 프로게스테론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를 감소시킨다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인슐린 생산이 감소된다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신체는 스트레스를 조절하기 힘들어질 수 있다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내분비계의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324600" cy="487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9.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면역과 림프기관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Autofit/>
          </a:bodyPr>
          <a:lstStyle/>
          <a:p>
            <a:pPr lvl="0"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비특이적 면역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일반적으로 해부학적 질환에 대항하여 신체를 보호하는 역할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- 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체온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특정 기관에서의 산 농도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염증 반응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pPr lvl="0"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특이적 면역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항체와 같이 특정 질병에 대항해서 신체를 보호하는 역할</a:t>
            </a:r>
            <a:r>
              <a:rPr lang="en-US" sz="1900" b="1" dirty="0" smtClean="0">
                <a:latin typeface="Gulim" pitchFamily="34" charset="-127"/>
                <a:ea typeface="Gulim" pitchFamily="34" charset="-127"/>
              </a:rPr>
              <a:t>. (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예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백신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pPr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림프는 노르스름한 액체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 림프구라 불리는 질병과 싸우는 세포 운반</a:t>
            </a:r>
            <a:r>
              <a:rPr lang="en-US" altLang="ko-KR" sz="1900" b="1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sz="1900" b="1" dirty="0" smtClean="0">
                <a:latin typeface="Gulim" pitchFamily="34" charset="-127"/>
                <a:ea typeface="Gulim" pitchFamily="34" charset="-127"/>
              </a:rPr>
              <a:t>림프절은 세균과 조직에서 만들어진 노폐물을 여과시키는 역할</a:t>
            </a:r>
            <a:r>
              <a:rPr lang="en-US" sz="1900" b="1" dirty="0" smtClean="0">
                <a:latin typeface="Gulim" pitchFamily="34" charset="-127"/>
                <a:ea typeface="Gulim" pitchFamily="34" charset="-127"/>
              </a:rPr>
              <a:t> </a:t>
            </a:r>
            <a:endParaRPr lang="en-US" sz="1900" b="1" dirty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sz="2800" b="1" dirty="0" smtClean="0">
                <a:latin typeface="Gulim" pitchFamily="34" charset="-127"/>
                <a:ea typeface="Gulim" pitchFamily="34" charset="-127"/>
              </a:rPr>
              <a:t>노화로 인한 변화</a:t>
            </a:r>
            <a:endParaRPr lang="en-US" sz="2800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면역체계가 약해져서 모든 유형의 감염위험이 증가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백신에 반응이 감소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반복 감염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림프절 부종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 latinLnBrk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피로 증가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피부의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0523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면역과 림프기관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509" y="1752600"/>
            <a:ext cx="64845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감각계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피부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노</a:t>
            </a:r>
            <a:r>
              <a:rPr lang="ko-KR" altLang="en-US" dirty="0">
                <a:latin typeface="Gulim" pitchFamily="34" charset="-127"/>
                <a:ea typeface="Gulim" pitchFamily="34" charset="-127"/>
              </a:rPr>
              <a:t>화</a:t>
            </a:r>
            <a:endParaRPr lang="en-US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피부는 얇아지고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건조해지며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약해짐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>
              <a:buNone/>
            </a:pPr>
            <a:r>
              <a:rPr lang="en-US" b="1" dirty="0">
                <a:latin typeface="Gulim" pitchFamily="34" charset="-127"/>
                <a:ea typeface="Gulim" pitchFamily="34" charset="-127"/>
              </a:rPr>
              <a:t>	</a:t>
            </a:r>
            <a:r>
              <a:rPr lang="en-US" b="1" dirty="0" smtClean="0">
                <a:latin typeface="Gulim" pitchFamily="34" charset="-127"/>
                <a:ea typeface="Gulim" pitchFamily="34" charset="-127"/>
              </a:rPr>
              <a:t>( </a:t>
            </a:r>
            <a:r>
              <a:rPr lang="ko-KR" altLang="en-US" sz="2600" b="1" dirty="0" smtClean="0">
                <a:latin typeface="Gulim" pitchFamily="34" charset="-127"/>
                <a:ea typeface="Gulim" pitchFamily="34" charset="-127"/>
              </a:rPr>
              <a:t>상처받기 쉬움</a:t>
            </a:r>
            <a:r>
              <a:rPr lang="en-US" sz="26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피부 탄력성이 저하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지방 조직이 손실될 수 있슴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모발이 가늘어지고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회색 또는 흰색으로 변함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주름과 반점이 생기기 시작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손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발톱은 부서지기 쉬우며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딱딱하고 두꺼워짐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피부의 혈액순환이 감소됨</a:t>
            </a:r>
            <a:r>
              <a:rPr lang="en-US" b="1" dirty="0" smtClean="0">
                <a:latin typeface="Gulim" pitchFamily="34" charset="-127"/>
                <a:ea typeface="Gulim" pitchFamily="34" charset="-127"/>
              </a:rPr>
              <a:t> →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건조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가려움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감각계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피부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주의를 필요로하는 피부의 증상 및 변화 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400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피부색이 창백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하얗거나 발적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</a:p>
          <a:p>
            <a:pPr lvl="1">
              <a:buNone/>
            </a:pPr>
            <a:r>
              <a:rPr lang="en-US" altLang="ko-KR" sz="2400" b="1" dirty="0">
                <a:latin typeface="Gulim" pitchFamily="34" charset="-127"/>
                <a:ea typeface="Gulim" pitchFamily="34" charset="-127"/>
              </a:rPr>
              <a:t>	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보라색빛으로 넓게 자리잡은 경우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물집이나 멍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건조하거나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찢어질 것 같은 피부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홍반 또는 피부의 색깔 변화가 있는 피부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피부가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베었거나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화상이나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상처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피부에서 분비물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체액이나 피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이 나오는 경우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피부의 수분 변화 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/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건조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부종이나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물집이 잡힌 경우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상처나 궤양의 변화</a:t>
            </a:r>
            <a:endParaRPr lang="en-US" altLang="ko-KR" sz="2400" b="1" dirty="0" smtClean="0">
              <a:latin typeface="Gulim" pitchFamily="34" charset="-127"/>
              <a:ea typeface="Gulim" pitchFamily="34" charset="-127"/>
            </a:endParaRPr>
          </a:p>
          <a:p>
            <a:pPr lvl="1">
              <a:buNone/>
            </a:pPr>
            <a:r>
              <a:rPr lang="en-US" altLang="ko-KR" sz="2400" b="1" dirty="0">
                <a:latin typeface="Gulim" pitchFamily="34" charset="-127"/>
                <a:ea typeface="Gulim" pitchFamily="34" charset="-127"/>
              </a:rPr>
              <a:t>	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예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크기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깊이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분비물의 색깔이나 냄새</a:t>
            </a:r>
            <a:r>
              <a:rPr lang="en-US" altLang="ko-KR" sz="2400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sz="24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근골격계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신체의 골격의 구성과 기능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근육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인대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건과 연골로 구성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기관을 보호해주며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두개골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신체를 구성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근육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신체의 움직임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열 발생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몸의 지지 및 자세유지 등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노화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근육이 약해지며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근육 긴장도가 감소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신체의 움직임이 느려짐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골 밀도가 감소되어 뼈가 부러지기 쉬움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관절이 섬유화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단단해짐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되어 통증이 생길 수 있슴</a:t>
            </a:r>
            <a:endParaRPr lang="en-US" altLang="ko-KR" b="1" dirty="0" smtClean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신장이 서서히 감소함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골격계 구조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610600" cy="497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어깨근육의 형태와 명칭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826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근골격계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주</a:t>
            </a:r>
            <a:r>
              <a:rPr lang="ko-KR" altLang="en-US" b="1" dirty="0">
                <a:latin typeface="Gulim" pitchFamily="34" charset="-127"/>
                <a:ea typeface="Gulim" pitchFamily="34" charset="-127"/>
              </a:rPr>
              <a:t>의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를 필요로 하는 증상이나 변화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보고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en-US" b="1" dirty="0" smtClean="0">
                <a:latin typeface="Gulim" pitchFamily="34" charset="-127"/>
                <a:ea typeface="Gulim" pitchFamily="34" charset="-127"/>
              </a:rPr>
              <a:t>ROM (range of motion)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운동을 수행하는 능력에 변화가 생긴 경우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움직이는 동안 통증 발생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관절이 새롭게 붓기 시작하거나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부종이 증가된 경우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관절 주위의 변화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하얗거나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발적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만저봤을때 따뜻하게 열이 느껴짐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멍든 경우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  <a:p>
            <a:pPr lvl="1"/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불편함이나 통증이 생긴 경우</a:t>
            </a:r>
            <a:endParaRPr lang="en-US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1103</Words>
  <Application>Microsoft Office PowerPoint</Application>
  <PresentationFormat>On-screen Show (4:3)</PresentationFormat>
  <Paragraphs>238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Physical Aspects of Aging</vt:lpstr>
      <vt:lpstr>1. 감각계 (피부)</vt:lpstr>
      <vt:lpstr>피부의 구조</vt:lpstr>
      <vt:lpstr>1. 감각계 (피부)</vt:lpstr>
      <vt:lpstr>1. 감각계 (피부)</vt:lpstr>
      <vt:lpstr>2. 근골격계</vt:lpstr>
      <vt:lpstr>골격계 구조</vt:lpstr>
      <vt:lpstr>어깨근육의 형태와 명칭</vt:lpstr>
      <vt:lpstr>2. 근골격계</vt:lpstr>
      <vt:lpstr>3. 신경계</vt:lpstr>
      <vt:lpstr>신경계의 구조</vt:lpstr>
      <vt:lpstr>3. 신경계</vt:lpstr>
      <vt:lpstr>3. 신경계 - 감각기관</vt:lpstr>
      <vt:lpstr>3. 신경계 - 감각기관</vt:lpstr>
      <vt:lpstr>4. 순환기계</vt:lpstr>
      <vt:lpstr>순환기계의 주요 부분</vt:lpstr>
      <vt:lpstr>심장의 구조와 혈액 흐름</vt:lpstr>
      <vt:lpstr>4. 순환기계</vt:lpstr>
      <vt:lpstr>5. 호흡기계</vt:lpstr>
      <vt:lpstr>호흡기계의 구조</vt:lpstr>
      <vt:lpstr>6. 비뇨기계</vt:lpstr>
      <vt:lpstr>6. 비뇨기계</vt:lpstr>
      <vt:lpstr>비뇨기계의 구조</vt:lpstr>
      <vt:lpstr>7. 소화기계</vt:lpstr>
      <vt:lpstr>소화기계의 구조</vt:lpstr>
      <vt:lpstr>8. 내분비계</vt:lpstr>
      <vt:lpstr>8. 내분비계</vt:lpstr>
      <vt:lpstr>내분비계의 구조</vt:lpstr>
      <vt:lpstr>9. 면역과 림프기관</vt:lpstr>
      <vt:lpstr>면역과 림프기관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Elderly Care I</dc:title>
  <dc:creator>minjeong</dc:creator>
  <cp:lastModifiedBy>HJL</cp:lastModifiedBy>
  <cp:revision>83</cp:revision>
  <dcterms:created xsi:type="dcterms:W3CDTF">2013-05-29T23:12:54Z</dcterms:created>
  <dcterms:modified xsi:type="dcterms:W3CDTF">2018-01-03T19:28:34Z</dcterms:modified>
</cp:coreProperties>
</file>