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handoutMasterIdLst>
    <p:handoutMasterId r:id="rId18"/>
  </p:handoutMasterIdLst>
  <p:sldIdLst>
    <p:sldId id="258" r:id="rId2"/>
    <p:sldId id="257" r:id="rId3"/>
    <p:sldId id="259" r:id="rId4"/>
    <p:sldId id="278" r:id="rId5"/>
    <p:sldId id="262" r:id="rId6"/>
    <p:sldId id="264" r:id="rId7"/>
    <p:sldId id="265" r:id="rId8"/>
    <p:sldId id="267" r:id="rId9"/>
    <p:sldId id="279" r:id="rId10"/>
    <p:sldId id="280" r:id="rId11"/>
    <p:sldId id="269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65126-7BBB-44D2-8EAB-52BA622923A6}" type="datetimeFigureOut">
              <a:rPr lang="en-US" smtClean="0"/>
              <a:pPr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9C0E5-C8CB-46FA-ACE3-CBCE36139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ko-K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164600-3661-4917-ADF8-3654B1154796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F0B211-D37B-4ADF-8397-10FB33725314}" type="datetimeFigureOut">
              <a:rPr lang="en-US" smtClean="0"/>
              <a:pPr/>
              <a:t>1/3/2018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69C2A3-5529-478C-95DC-0F4C24B3CA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4800" dirty="0" smtClean="0">
                <a:solidFill>
                  <a:schemeClr val="tx1"/>
                </a:solidFill>
              </a:rPr>
              <a:t>중앙 씨니어 센터</a:t>
            </a:r>
            <a:r>
              <a:rPr lang="en-US" altLang="ko-KR" sz="4800" dirty="0" smtClean="0">
                <a:solidFill>
                  <a:schemeClr val="tx1"/>
                </a:solidFill>
              </a:rPr>
              <a:t/>
            </a:r>
            <a:br>
              <a:rPr lang="en-US" altLang="ko-KR" sz="4800" dirty="0" smtClean="0">
                <a:solidFill>
                  <a:schemeClr val="tx1"/>
                </a:solidFill>
              </a:rPr>
            </a:br>
            <a:r>
              <a:rPr lang="en-US" sz="4800" dirty="0" smtClean="0">
                <a:solidFill>
                  <a:schemeClr val="tx1"/>
                </a:solidFill>
              </a:rPr>
              <a:t>PCA Program 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114800"/>
            <a:ext cx="5029200" cy="2438400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2"/>
                </a:solidFill>
              </a:rPr>
              <a:t>	</a:t>
            </a:r>
            <a:r>
              <a:rPr lang="ko-KR" altLang="en-US" sz="3600" b="1" dirty="0" smtClean="0">
                <a:solidFill>
                  <a:schemeClr val="tx2"/>
                </a:solidFill>
              </a:rPr>
              <a:t>이 혜성</a:t>
            </a:r>
            <a:r>
              <a:rPr lang="en-US" sz="3600" b="1" dirty="0" smtClean="0">
                <a:solidFill>
                  <a:schemeClr val="tx2"/>
                </a:solidFill>
              </a:rPr>
              <a:t>, PhD, RD</a:t>
            </a:r>
          </a:p>
          <a:p>
            <a:r>
              <a:rPr lang="en-US" sz="3600" b="1" dirty="0" smtClean="0">
                <a:solidFill>
                  <a:schemeClr val="tx2"/>
                </a:solidFill>
              </a:rPr>
              <a:t>Executive Director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		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b="1" dirty="0" smtClean="0"/>
              <a:t>책임감</a:t>
            </a:r>
            <a:r>
              <a:rPr lang="en-US" altLang="ko-KR" sz="2800" b="1" dirty="0" smtClean="0"/>
              <a:t>(Responsibility), </a:t>
            </a:r>
            <a:r>
              <a:rPr lang="ko-KR" altLang="en-US" sz="2800" b="1" dirty="0" smtClean="0"/>
              <a:t>자비</a:t>
            </a:r>
            <a:r>
              <a:rPr lang="en-US" altLang="ko-KR" sz="2800" b="1" dirty="0" smtClean="0"/>
              <a:t>(Compassionate),</a:t>
            </a:r>
          </a:p>
          <a:p>
            <a:pPr>
              <a:buNone/>
            </a:pPr>
            <a:r>
              <a:rPr lang="ko-KR" altLang="en-US" sz="2800" b="1" dirty="0" smtClean="0"/>
              <a:t>    인내심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Patience), </a:t>
            </a:r>
            <a:r>
              <a:rPr lang="ko-KR" altLang="en-US" sz="2800" b="1" dirty="0" smtClean="0"/>
              <a:t>정서적 안정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Emotionally Sable), </a:t>
            </a:r>
            <a:r>
              <a:rPr lang="ko-KR" altLang="en-US" sz="2800" b="1" dirty="0" smtClean="0"/>
              <a:t>명랑함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Cheerful), </a:t>
            </a:r>
            <a:r>
              <a:rPr lang="ko-KR" altLang="en-US" sz="2800" b="1" dirty="0" smtClean="0"/>
              <a:t>지혜로음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Tactful), </a:t>
            </a:r>
            <a:r>
              <a:rPr lang="ko-KR" altLang="en-US" sz="2800" b="1" dirty="0" smtClean="0"/>
              <a:t>정직함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Honest), </a:t>
            </a:r>
            <a:r>
              <a:rPr lang="ko-KR" altLang="en-US" sz="2800" b="1" dirty="0" smtClean="0"/>
              <a:t>신중성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Discreet), </a:t>
            </a:r>
            <a:r>
              <a:rPr lang="ko-KR" altLang="en-US" sz="2800" b="1" dirty="0" smtClean="0"/>
              <a:t>강건함</a:t>
            </a:r>
            <a:r>
              <a:rPr lang="en-US" altLang="ko-KR" sz="2800" b="1" dirty="0" smtClean="0"/>
              <a:t>(</a:t>
            </a:r>
            <a:r>
              <a:rPr lang="en-US" sz="2800" b="1" dirty="0" smtClean="0"/>
              <a:t>Good Health)</a:t>
            </a:r>
          </a:p>
          <a:p>
            <a:pPr>
              <a:buNone/>
            </a:pPr>
            <a:endParaRPr lang="en-US" sz="2800" b="1" dirty="0" smtClean="0"/>
          </a:p>
          <a:p>
            <a:r>
              <a:rPr lang="ko-KR" altLang="en-US" sz="2800" b="1" dirty="0" smtClean="0"/>
              <a:t>결핵과 범법의 기록이 없어야 함 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간병사 의 품성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b="1" dirty="0" smtClean="0"/>
              <a:t>Job Turn Over Rate : very high</a:t>
            </a:r>
          </a:p>
          <a:p>
            <a:r>
              <a:rPr lang="en-US" sz="3200" b="1" dirty="0" smtClean="0"/>
              <a:t>Job Satisfaction low: Low Pay</a:t>
            </a:r>
          </a:p>
          <a:p>
            <a:r>
              <a:rPr lang="en-US" sz="3200" b="1" dirty="0" smtClean="0"/>
              <a:t>Poor working condition</a:t>
            </a:r>
          </a:p>
          <a:p>
            <a:r>
              <a:rPr lang="en-US" sz="3200" b="1" dirty="0" smtClean="0"/>
              <a:t>High Job Injuries</a:t>
            </a:r>
          </a:p>
          <a:p>
            <a:r>
              <a:rPr lang="en-US" sz="3200" b="1" dirty="0" smtClean="0"/>
              <a:t>Few Opportunity of Advancement</a:t>
            </a: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PCA Training/Recruitment</a:t>
            </a:r>
            <a:br>
              <a:rPr lang="en-US" dirty="0" smtClean="0"/>
            </a:br>
            <a:r>
              <a:rPr lang="ko-KR" altLang="en-US" sz="3100" dirty="0" smtClean="0"/>
              <a:t>간병사 배출과 유치의 문제점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Gender: Female(161), Male(13)</a:t>
            </a:r>
          </a:p>
          <a:p>
            <a:r>
              <a:rPr lang="en-US" altLang="ko-KR" dirty="0"/>
              <a:t>Age Breakdown</a:t>
            </a:r>
          </a:p>
          <a:p>
            <a:pPr lvl="1">
              <a:buFontTx/>
              <a:buNone/>
            </a:pPr>
            <a:r>
              <a:rPr lang="en-US" altLang="ko-KR" dirty="0"/>
              <a:t>	</a:t>
            </a:r>
            <a:r>
              <a:rPr lang="en-US" altLang="ko-KR" b="1" dirty="0"/>
              <a:t>20</a:t>
            </a:r>
            <a:r>
              <a:rPr lang="en-US" altLang="ko-KR" b="1" dirty="0">
                <a:latin typeface="Arial"/>
              </a:rPr>
              <a:t>’</a:t>
            </a:r>
            <a:r>
              <a:rPr lang="en-US" altLang="ko-KR" b="1" dirty="0"/>
              <a:t>s- 2</a:t>
            </a:r>
          </a:p>
          <a:p>
            <a:pPr lvl="1">
              <a:buFontTx/>
              <a:buNone/>
            </a:pPr>
            <a:r>
              <a:rPr lang="en-US" altLang="ko-KR" b="1" dirty="0"/>
              <a:t>	30</a:t>
            </a:r>
            <a:r>
              <a:rPr lang="en-US" altLang="ko-KR" b="1" dirty="0">
                <a:latin typeface="Arial"/>
              </a:rPr>
              <a:t>’</a:t>
            </a:r>
            <a:r>
              <a:rPr lang="en-US" altLang="ko-KR" b="1" dirty="0"/>
              <a:t>s- 14</a:t>
            </a:r>
          </a:p>
          <a:p>
            <a:pPr lvl="1">
              <a:buFontTx/>
              <a:buNone/>
            </a:pPr>
            <a:r>
              <a:rPr lang="en-US" altLang="ko-KR" b="1" dirty="0"/>
              <a:t>	40</a:t>
            </a:r>
            <a:r>
              <a:rPr lang="en-US" altLang="ko-KR" b="1" dirty="0">
                <a:latin typeface="Arial"/>
              </a:rPr>
              <a:t>’</a:t>
            </a:r>
            <a:r>
              <a:rPr lang="en-US" altLang="ko-KR" b="1" dirty="0"/>
              <a:t>s- 48</a:t>
            </a:r>
          </a:p>
          <a:p>
            <a:pPr lvl="1">
              <a:buFontTx/>
              <a:buNone/>
            </a:pPr>
            <a:r>
              <a:rPr lang="en-US" altLang="ko-KR" b="1" dirty="0"/>
              <a:t>	50</a:t>
            </a:r>
            <a:r>
              <a:rPr lang="en-US" altLang="ko-KR" b="1" dirty="0">
                <a:latin typeface="Arial"/>
              </a:rPr>
              <a:t>’</a:t>
            </a:r>
            <a:r>
              <a:rPr lang="en-US" altLang="ko-KR" b="1" dirty="0"/>
              <a:t>s -64</a:t>
            </a:r>
          </a:p>
          <a:p>
            <a:pPr lvl="1">
              <a:buFontTx/>
              <a:buNone/>
            </a:pPr>
            <a:r>
              <a:rPr lang="en-US" altLang="ko-KR" b="1" dirty="0"/>
              <a:t>	60</a:t>
            </a:r>
            <a:r>
              <a:rPr lang="en-US" altLang="ko-KR" b="1" dirty="0">
                <a:latin typeface="Arial"/>
              </a:rPr>
              <a:t>’</a:t>
            </a:r>
            <a:r>
              <a:rPr lang="en-US" altLang="ko-KR" b="1" dirty="0"/>
              <a:t>s and higher-42</a:t>
            </a:r>
          </a:p>
          <a:p>
            <a:pPr lvl="1">
              <a:buFontTx/>
              <a:buNone/>
            </a:pPr>
            <a:r>
              <a:rPr lang="en-US" altLang="ko-KR" b="1" dirty="0"/>
              <a:t>	Un-answered-4</a:t>
            </a:r>
          </a:p>
          <a:p>
            <a:endParaRPr lang="en-US" altLang="ko-KR" b="1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Demographic Info on PCAs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ko-KR" dirty="0"/>
              <a:t>            </a:t>
            </a:r>
            <a:r>
              <a:rPr lang="en-US" altLang="ko-KR" b="1" dirty="0"/>
              <a:t>Residency Status</a:t>
            </a:r>
            <a:endParaRPr lang="en-US" altLang="ko-KR" dirty="0"/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Green Card Holder:66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US Citizen: 78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Unanswered: 30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ko-KR" sz="3200" b="1" dirty="0"/>
              <a:t>Education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Grade School: 7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High School Graduates:63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College Graduates:66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Graduate School: 2</a:t>
            </a:r>
          </a:p>
          <a:p>
            <a:pPr lvl="4">
              <a:lnSpc>
                <a:spcPct val="90000"/>
              </a:lnSpc>
            </a:pPr>
            <a:r>
              <a:rPr lang="en-US" altLang="ko-KR" sz="2400" b="1" dirty="0"/>
              <a:t>Unanswered: 36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Demographic Cont</a:t>
            </a:r>
            <a:r>
              <a:rPr lang="en-US" altLang="ko-KR" dirty="0">
                <a:latin typeface="Arial"/>
              </a:rPr>
              <a:t>’</a:t>
            </a:r>
            <a:r>
              <a:rPr lang="en-US" altLang="ko-KR" dirty="0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28" name="Rectangle 14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altLang="ko-KR" sz="4000" dirty="0"/>
          </a:p>
        </p:txBody>
      </p:sp>
      <p:graphicFrame>
        <p:nvGraphicFramePr>
          <p:cNvPr id="42127" name="Group 143"/>
          <p:cNvGraphicFramePr>
            <a:graphicFrameLocks noGrp="1"/>
          </p:cNvGraphicFramePr>
          <p:nvPr>
            <p:ph type="tbl" idx="1"/>
          </p:nvPr>
        </p:nvGraphicFramePr>
        <p:xfrm>
          <a:off x="1295400" y="0"/>
          <a:ext cx="6705600" cy="6138744"/>
        </p:xfrm>
        <a:graphic>
          <a:graphicData uri="http://schemas.openxmlformats.org/drawingml/2006/table">
            <a:tbl>
              <a:tblPr/>
              <a:tblGrid>
                <a:gridCol w="4159956"/>
                <a:gridCol w="663575"/>
                <a:gridCol w="1882069"/>
              </a:tblGrid>
              <a:tr h="152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 gridSpan="3">
                  <a:txBody>
                    <a:bodyPr/>
                    <a:lstStyle/>
                    <a:p>
                      <a:pPr marL="342900" marR="0" lvl="0" indent="-342900" algn="just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2800" b="1" dirty="0" smtClean="0"/>
                        <a:t>Reasons for not Seeking Employment Now</a:t>
                      </a:r>
                      <a:endParaRPr kumimoji="1" lang="en-US" altLang="ko-K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gridSpan="3">
                  <a:txBody>
                    <a:bodyPr/>
                    <a:lstStyle/>
                    <a:p>
                      <a:pPr marL="342900" marR="0" lvl="0" indent="-342900" algn="just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내시간과 환자시간이 잘 맞지암음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11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어린아이가 있어서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5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시간당 임료가 너무 적음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8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교통편이 없음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2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영어가 부족하여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15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봉사차원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8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현재 식구의 병 간호를 함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7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기타 이유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2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취업을 원함</a:t>
                      </a: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돋움" pitchFamily="50" charset="-127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64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53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Total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돋움" pitchFamily="50" charset="-127"/>
                          <a:cs typeface="Times New Roman" pitchFamily="18" charset="0"/>
                        </a:rPr>
                        <a:t>122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돋움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2017 </a:t>
            </a:r>
            <a:r>
              <a:rPr lang="ko-KR" altLang="en-US" dirty="0" smtClean="0"/>
              <a:t>년 봄학기</a:t>
            </a:r>
            <a:r>
              <a:rPr lang="en-US" altLang="ko-KR" dirty="0" smtClean="0"/>
              <a:t>: Employed CSC Home Care and </a:t>
            </a:r>
            <a:r>
              <a:rPr lang="en-US" altLang="ko-KR" dirty="0"/>
              <a:t>Volunteers for Elderly</a:t>
            </a:r>
          </a:p>
          <a:p>
            <a:pPr lvl="1">
              <a:buFontTx/>
              <a:buNone/>
            </a:pPr>
            <a:r>
              <a:rPr lang="en-US" altLang="ko-KR" dirty="0"/>
              <a:t>		</a:t>
            </a:r>
            <a:r>
              <a:rPr lang="en-US" altLang="ko-KR" b="1" dirty="0"/>
              <a:t>Total: </a:t>
            </a:r>
            <a:r>
              <a:rPr lang="en-US" altLang="ko-KR" b="1" dirty="0" smtClean="0"/>
              <a:t>777 </a:t>
            </a:r>
            <a:r>
              <a:rPr lang="ko-KR" altLang="en-US" b="1" dirty="0" smtClean="0"/>
              <a:t>수료증 수여</a:t>
            </a:r>
            <a:endParaRPr lang="en-US" altLang="ko-KR" b="1" dirty="0" smtClean="0"/>
          </a:p>
          <a:p>
            <a:pPr lvl="1">
              <a:buFontTx/>
              <a:buNone/>
            </a:pPr>
            <a:r>
              <a:rPr lang="en-US" altLang="ko-KR" b="1" dirty="0" smtClean="0"/>
              <a:t>		60% </a:t>
            </a:r>
            <a:r>
              <a:rPr lang="ko-KR" altLang="en-US" b="1" dirty="0" smtClean="0"/>
              <a:t>고용되어 일함</a:t>
            </a:r>
            <a:r>
              <a:rPr lang="en-US" altLang="ko-KR" b="1" dirty="0" smtClean="0"/>
              <a:t>. </a:t>
            </a:r>
            <a:endParaRPr lang="en-US" altLang="ko-KR" b="1" dirty="0"/>
          </a:p>
          <a:p>
            <a:pPr lvl="2">
              <a:buFontTx/>
              <a:buNone/>
            </a:pPr>
            <a:r>
              <a:rPr lang="en-US" altLang="ko-KR" b="1" dirty="0"/>
              <a:t>Private </a:t>
            </a:r>
            <a:r>
              <a:rPr lang="en-US" altLang="ko-KR" b="1" dirty="0" smtClean="0"/>
              <a:t>Duty,</a:t>
            </a:r>
            <a:r>
              <a:rPr lang="en-US" altLang="ko-KR" b="1" dirty="0"/>
              <a:t> </a:t>
            </a:r>
            <a:r>
              <a:rPr lang="en-US" altLang="ko-KR" b="1" dirty="0" smtClean="0"/>
              <a:t> Employed </a:t>
            </a:r>
            <a:r>
              <a:rPr lang="en-US" altLang="ko-KR" b="1" dirty="0"/>
              <a:t>by </a:t>
            </a:r>
            <a:r>
              <a:rPr lang="en-US" altLang="ko-KR" b="1" dirty="0" smtClean="0"/>
              <a:t>Agencies,</a:t>
            </a:r>
            <a:endParaRPr lang="en-US" altLang="ko-KR" b="1" dirty="0"/>
          </a:p>
          <a:p>
            <a:pPr lvl="2">
              <a:buFontTx/>
              <a:buNone/>
            </a:pPr>
            <a:r>
              <a:rPr lang="en-US" altLang="ko-KR" b="1" dirty="0"/>
              <a:t>Fairfax Co </a:t>
            </a:r>
            <a:r>
              <a:rPr lang="en-US" altLang="ko-KR" b="1" dirty="0" smtClean="0"/>
              <a:t>AHD, Randolph Home (</a:t>
            </a:r>
            <a:r>
              <a:rPr lang="ko-KR" altLang="en-US" b="1" dirty="0" smtClean="0"/>
              <a:t>양로원</a:t>
            </a:r>
            <a:r>
              <a:rPr lang="en-US" altLang="ko-KR" b="1" dirty="0" smtClean="0"/>
              <a:t>)</a:t>
            </a:r>
            <a:endParaRPr lang="en-US" altLang="ko-KR" b="1" dirty="0"/>
          </a:p>
          <a:p>
            <a:pPr lvl="2">
              <a:buFontTx/>
              <a:buNone/>
            </a:pPr>
            <a:r>
              <a:rPr lang="en-US" altLang="ko-KR" b="1" dirty="0" smtClean="0"/>
              <a:t>Volunteering,  Missionary Purpose(</a:t>
            </a:r>
            <a:r>
              <a:rPr lang="ko-KR" altLang="en-US" b="1" dirty="0" smtClean="0"/>
              <a:t>선교</a:t>
            </a:r>
            <a:r>
              <a:rPr lang="en-US" altLang="ko-KR" b="1" dirty="0" smtClean="0"/>
              <a:t>)</a:t>
            </a:r>
            <a:endParaRPr lang="en-US" altLang="ko-KR" b="1" dirty="0"/>
          </a:p>
          <a:p>
            <a:pPr lvl="2">
              <a:buFontTx/>
              <a:buNone/>
            </a:pPr>
            <a:r>
              <a:rPr lang="ko-KR" altLang="en-US" b="1" dirty="0" smtClean="0"/>
              <a:t>간호보조원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양로원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페이스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노인 데이케어등에서 일함</a:t>
            </a:r>
            <a:r>
              <a:rPr lang="en-US" altLang="ko-KR" b="1" dirty="0" smtClean="0"/>
              <a:t>.</a:t>
            </a:r>
            <a:endParaRPr lang="en-US" altLang="ko-KR" b="1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Current Employment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2016 </a:t>
            </a:r>
            <a:r>
              <a:rPr lang="ko-KR" altLang="en-US" b="1" dirty="0" smtClean="0"/>
              <a:t>년 한미 간호보조사 교육은 버지니아 </a:t>
            </a:r>
            <a:r>
              <a:rPr lang="en-US" altLang="ko-KR" b="1" dirty="0" smtClean="0"/>
              <a:t>			</a:t>
            </a:r>
            <a:r>
              <a:rPr lang="ko-KR" altLang="en-US" b="1" dirty="0" smtClean="0"/>
              <a:t>간호사협화와 주정부로 부터 교육 </a:t>
            </a:r>
            <a:r>
              <a:rPr lang="en-US" altLang="ko-KR" b="1" dirty="0" smtClean="0"/>
              <a:t>			</a:t>
            </a:r>
            <a:r>
              <a:rPr lang="ko-KR" altLang="en-US" b="1" dirty="0" smtClean="0"/>
              <a:t>기관으로 라이선스를 취득함</a:t>
            </a:r>
            <a:r>
              <a:rPr lang="en-US" altLang="ko-KR" b="1" dirty="0" smtClean="0"/>
              <a:t>. </a:t>
            </a:r>
          </a:p>
          <a:p>
            <a:endParaRPr lang="en-US" altLang="ko-KR" b="1" dirty="0" smtClean="0"/>
          </a:p>
          <a:p>
            <a:r>
              <a:rPr lang="en-US" altLang="ko-KR" b="1" dirty="0" smtClean="0"/>
              <a:t>2017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12</a:t>
            </a:r>
            <a:r>
              <a:rPr lang="ko-KR" altLang="en-US" b="1" dirty="0" smtClean="0"/>
              <a:t>월 </a:t>
            </a:r>
            <a:r>
              <a:rPr lang="en-US" altLang="ko-KR" b="1" dirty="0" smtClean="0"/>
              <a:t>3</a:t>
            </a:r>
            <a:r>
              <a:rPr lang="ko-KR" altLang="en-US" b="1" dirty="0" smtClean="0"/>
              <a:t>기 졸업</a:t>
            </a:r>
            <a:r>
              <a:rPr lang="ko-KR" altLang="en-US" b="1" dirty="0" smtClean="0"/>
              <a:t>생 </a:t>
            </a:r>
            <a:r>
              <a:rPr lang="en-US" altLang="ko-KR" b="1" dirty="0" smtClean="0"/>
              <a:t>6</a:t>
            </a:r>
            <a:r>
              <a:rPr lang="ko-KR" altLang="en-US" b="1" dirty="0" smtClean="0"/>
              <a:t>명 총 </a:t>
            </a:r>
            <a:r>
              <a:rPr lang="en-US" altLang="ko-KR" b="1" dirty="0" smtClean="0"/>
              <a:t>29</a:t>
            </a:r>
            <a:r>
              <a:rPr lang="ko-KR" altLang="en-US" b="1" dirty="0" smtClean="0"/>
              <a:t>명 </a:t>
            </a:r>
            <a:r>
              <a:rPr lang="ko-KR" altLang="en-US" b="1" dirty="0" smtClean="0"/>
              <a:t>배출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         </a:t>
            </a:r>
            <a:r>
              <a:rPr lang="ko-KR" altLang="en-US" b="1" dirty="0" smtClean="0"/>
              <a:t>이중 언어로 하기 때문에 이해에 도움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r>
              <a:rPr lang="en-US" altLang="ko-KR" b="1" dirty="0" smtClean="0"/>
              <a:t>         </a:t>
            </a:r>
            <a:r>
              <a:rPr lang="ko-KR" altLang="en-US" b="1" dirty="0" smtClean="0"/>
              <a:t>면허증 시험 준비와 실습에 중점을 두며      </a:t>
            </a:r>
            <a:r>
              <a:rPr lang="en-US" altLang="ko-KR" b="1" dirty="0" smtClean="0"/>
              <a:t>	  </a:t>
            </a:r>
            <a:r>
              <a:rPr lang="ko-KR" altLang="en-US" b="1" dirty="0" smtClean="0"/>
              <a:t>교육하고 있어 학생 시험 통과율이 높음</a:t>
            </a:r>
            <a:r>
              <a:rPr lang="en-US" altLang="ko-KR" b="1" dirty="0" smtClean="0"/>
              <a:t>. </a:t>
            </a:r>
          </a:p>
          <a:p>
            <a:endParaRPr lang="en-US" b="1" dirty="0" smtClean="0"/>
          </a:p>
          <a:p>
            <a:r>
              <a:rPr lang="en-US" sz="1400" b="1" smtClean="0"/>
              <a:t>Revised </a:t>
            </a:r>
            <a:r>
              <a:rPr lang="en-US" sz="1400" b="1" smtClean="0"/>
              <a:t>2018</a:t>
            </a:r>
            <a:endParaRPr lang="en-US" sz="1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Certified Nurse Aide Opportunity</a:t>
            </a:r>
            <a:br>
              <a:rPr lang="en-US" dirty="0" smtClean="0"/>
            </a:br>
            <a:r>
              <a:rPr lang="ko-KR" altLang="en-US" sz="3100" dirty="0" smtClean="0"/>
              <a:t>간호 보조사 교육 기회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/>
              <a:t>2004</a:t>
            </a:r>
            <a:r>
              <a:rPr lang="ko-KR" altLang="en-US" sz="3600" dirty="0"/>
              <a:t> </a:t>
            </a:r>
            <a:r>
              <a:rPr lang="ko-KR" altLang="en-US" sz="3600" dirty="0" smtClean="0"/>
              <a:t>년 가을에 개설 </a:t>
            </a:r>
            <a:r>
              <a:rPr lang="en-US" altLang="ko-KR" sz="3600" dirty="0" smtClean="0"/>
              <a:t> </a:t>
            </a:r>
          </a:p>
          <a:p>
            <a:endParaRPr lang="en-US" altLang="ko-KR" sz="3600" dirty="0" smtClean="0"/>
          </a:p>
          <a:p>
            <a:r>
              <a:rPr lang="ko-KR" altLang="en-US" sz="3600" dirty="0" smtClean="0"/>
              <a:t>현재 협력단체</a:t>
            </a:r>
            <a:r>
              <a:rPr lang="en-US" altLang="ko-KR" sz="3600" dirty="0" smtClean="0"/>
              <a:t>: </a:t>
            </a:r>
            <a:r>
              <a:rPr lang="ko-KR" altLang="en-US" sz="3600" dirty="0" smtClean="0"/>
              <a:t>노인자문위원회</a:t>
            </a:r>
            <a:r>
              <a:rPr lang="en-US" altLang="ko-KR" sz="3600" dirty="0" smtClean="0"/>
              <a:t>, </a:t>
            </a:r>
            <a:r>
              <a:rPr lang="en-US" altLang="ko-KR" sz="3600" dirty="0" smtClean="0"/>
              <a:t>KCPC</a:t>
            </a:r>
            <a:r>
              <a:rPr lang="en-US" altLang="ko-KR" sz="3600" dirty="0"/>
              <a:t>, </a:t>
            </a:r>
            <a:r>
              <a:rPr lang="en-US" altLang="ko-KR" sz="3600" dirty="0" smtClean="0"/>
              <a:t>Central  </a:t>
            </a:r>
            <a:r>
              <a:rPr lang="en-US" altLang="ko-KR" sz="3600" dirty="0"/>
              <a:t>Senior Center</a:t>
            </a:r>
            <a:r>
              <a:rPr lang="en-US" altLang="ko-KR" sz="3600" dirty="0" smtClean="0"/>
              <a:t>,</a:t>
            </a:r>
          </a:p>
          <a:p>
            <a:r>
              <a:rPr lang="ko-KR" altLang="en-US" sz="3600" dirty="0" smtClean="0"/>
              <a:t>치매 </a:t>
            </a:r>
            <a:r>
              <a:rPr lang="ko-KR" altLang="en-US" sz="3600" dirty="0" smtClean="0"/>
              <a:t>협회</a:t>
            </a:r>
            <a:r>
              <a:rPr lang="en-US" altLang="ko-KR" sz="3600" dirty="0" smtClean="0"/>
              <a:t>,</a:t>
            </a:r>
            <a:endParaRPr lang="en-US" altLang="ko-KR" sz="3600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ko-KR" altLang="en-US" dirty="0" smtClean="0"/>
              <a:t>한국문화에 익숙한 간병사의 필요성</a:t>
            </a: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Other Names: PCA, DSP, Home Care Aide, PS W, PA</a:t>
            </a:r>
          </a:p>
          <a:p>
            <a:pPr>
              <a:buNone/>
            </a:pPr>
            <a:r>
              <a:rPr lang="en-US" b="1" dirty="0" smtClean="0"/>
              <a:t>Definition: A paid employee who helps persons who are disabled or ill pts with ADL in home,  outside home or both (</a:t>
            </a:r>
            <a:r>
              <a:rPr lang="ko-KR" altLang="en-US" b="1" dirty="0" smtClean="0"/>
              <a:t> 환자나 장애인을 그들 집이나 밖에서 돌보는 유급 직업인을 말함</a:t>
            </a:r>
            <a:r>
              <a:rPr lang="en-US" altLang="ko-KR" b="1" dirty="0" smtClean="0"/>
              <a:t>.)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Law requires PCAs to check pulse, temp, BP, Respiratory, medication, exercise, nutrition, cleanliness, some house keeping task (</a:t>
            </a:r>
            <a:r>
              <a:rPr lang="ko-KR" altLang="en-US" b="1" dirty="0" smtClean="0"/>
              <a:t>법적으로 간병사는 맥박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체온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호흡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약복용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운동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영양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위생과 약간의 가사일을 하게  되있다</a:t>
            </a:r>
            <a:r>
              <a:rPr lang="en-US" altLang="ko-KR" b="1" dirty="0" smtClean="0"/>
              <a:t>.)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ko-KR" altLang="en-US" sz="3600" dirty="0" smtClean="0"/>
              <a:t>간병사의 정의</a:t>
            </a:r>
            <a:r>
              <a:rPr lang="en-US" altLang="ko-KR" sz="3600" dirty="0" smtClean="0"/>
              <a:t>   Personal Care Aide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3200" dirty="0" smtClean="0"/>
          </a:p>
          <a:p>
            <a:r>
              <a:rPr lang="ko-KR" altLang="en-US" sz="3200" dirty="0" smtClean="0"/>
              <a:t> </a:t>
            </a:r>
            <a:r>
              <a:rPr lang="en-US" sz="3200" dirty="0" smtClean="0"/>
              <a:t>Medicaid </a:t>
            </a:r>
            <a:r>
              <a:rPr lang="ko-KR" altLang="en-US" sz="3200" dirty="0" smtClean="0"/>
              <a:t>가 </a:t>
            </a:r>
            <a:r>
              <a:rPr lang="en-US" sz="3200" dirty="0" smtClean="0"/>
              <a:t> 40 </a:t>
            </a:r>
            <a:r>
              <a:rPr lang="ko-KR" altLang="en-US" sz="3200" b="1" dirty="0" smtClean="0"/>
              <a:t>시간의 훈련과 간호기술 과 시험을 통과함을 요구함</a:t>
            </a:r>
            <a:r>
              <a:rPr lang="en-US" altLang="ko-KR" sz="3200" b="1" dirty="0" smtClean="0"/>
              <a:t>. </a:t>
            </a:r>
          </a:p>
          <a:p>
            <a:r>
              <a:rPr lang="ko-KR" altLang="en-US" sz="3200" b="1" dirty="0" smtClean="0"/>
              <a:t>취업을 위해서 개인 상담</a:t>
            </a:r>
            <a:r>
              <a:rPr lang="en-US" altLang="ko-KR" sz="3200" b="1" dirty="0" smtClean="0"/>
              <a:t>, </a:t>
            </a:r>
            <a:r>
              <a:rPr lang="ko-KR" altLang="en-US" sz="3200" b="1" dirty="0" smtClean="0"/>
              <a:t>이력서 작성도움</a:t>
            </a:r>
            <a:r>
              <a:rPr lang="en-US" altLang="ko-KR" sz="3200" b="1" dirty="0" smtClean="0"/>
              <a:t>, CSC Home Care </a:t>
            </a:r>
            <a:r>
              <a:rPr lang="ko-KR" altLang="en-US" sz="3200" b="1" dirty="0" smtClean="0"/>
              <a:t>에 취업 기회를  제공함</a:t>
            </a:r>
            <a:r>
              <a:rPr lang="en-US" altLang="ko-KR" sz="3200" b="1" dirty="0" smtClean="0"/>
              <a:t>. </a:t>
            </a:r>
            <a:endParaRPr lang="en-US" sz="3200" b="1" dirty="0" smtClean="0"/>
          </a:p>
          <a:p>
            <a:r>
              <a:rPr lang="ko-KR" altLang="en-US" sz="3200" b="1" dirty="0" smtClean="0"/>
              <a:t>간호보조사의 면허증을 받도록 안내</a:t>
            </a:r>
            <a:r>
              <a:rPr lang="en-US" altLang="ko-KR" sz="3200" b="1" dirty="0" smtClean="0"/>
              <a:t>.</a:t>
            </a:r>
          </a:p>
          <a:p>
            <a:pPr>
              <a:buNone/>
            </a:pP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중앙 씨니어 센터의 간병사 프로그람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노인들이 자기 집에서 사망 할 떼까지 살기를 선호함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altLang="ko-KR" sz="5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500" b="1" dirty="0" smtClean="0">
                <a:latin typeface="Arial" pitchFamily="34" charset="0"/>
                <a:cs typeface="Arial" pitchFamily="34" charset="0"/>
              </a:rPr>
              <a:t>65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세 이상의 인구 증가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(2005-2030)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로 간병사 필요가 증가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(46%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증가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altLang="ko-KR" sz="4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장애자가 증가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25%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의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 65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세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: 1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장애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42%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의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 85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세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이상 의 장애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US" sz="4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500" b="1" dirty="0" smtClean="0">
                <a:latin typeface="Arial" pitchFamily="34" charset="0"/>
                <a:cs typeface="Arial" pitchFamily="34" charset="0"/>
              </a:rPr>
              <a:t>2010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년에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24,280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명이 </a:t>
            </a:r>
            <a:r>
              <a:rPr lang="en-US" sz="4500" b="1" dirty="0" smtClean="0">
                <a:latin typeface="Arial" pitchFamily="34" charset="0"/>
                <a:cs typeface="Arial" pitchFamily="34" charset="0"/>
              </a:rPr>
              <a:t>ADL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에 보조 필요했음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. (Fairfax County)</a:t>
            </a:r>
          </a:p>
          <a:p>
            <a:endParaRPr lang="en-US" altLang="ko-KR" sz="4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2011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년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- 65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세 이상인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35%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의 남자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, 38%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의 여자 장애를 호소</a:t>
            </a:r>
            <a:endParaRPr lang="en-US" altLang="ko-KR" sz="45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5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2017-14.6% 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버지니아 인구 </a:t>
            </a:r>
            <a:r>
              <a:rPr lang="en-US" altLang="ko-KR" sz="4500" b="1" dirty="0" smtClean="0">
                <a:latin typeface="Arial" pitchFamily="34" charset="0"/>
                <a:cs typeface="Arial" pitchFamily="34" charset="0"/>
              </a:rPr>
              <a:t>65</a:t>
            </a:r>
            <a:r>
              <a:rPr lang="ko-KR" altLang="en-US" sz="4500" b="1" dirty="0" smtClean="0">
                <a:latin typeface="Arial" pitchFamily="34" charset="0"/>
                <a:cs typeface="Arial" pitchFamily="34" charset="0"/>
              </a:rPr>
              <a:t>세 이상</a:t>
            </a:r>
            <a:endParaRPr lang="en-US" altLang="ko-KR" sz="4500" b="1" dirty="0" smtClean="0">
              <a:latin typeface="Arial" pitchFamily="34" charset="0"/>
              <a:cs typeface="Arial" pitchFamily="34" charset="0"/>
            </a:endParaRPr>
          </a:p>
          <a:p>
            <a:endParaRPr lang="en-US" altLang="ko-KR" sz="4500" b="1" dirty="0" smtClean="0">
              <a:latin typeface="Arial" pitchFamily="34" charset="0"/>
              <a:cs typeface="Arial" pitchFamily="34" charset="0"/>
            </a:endParaRPr>
          </a:p>
          <a:p>
            <a:endParaRPr lang="en-US" sz="4500" b="1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간병사 필요 인구  증가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US Dept HHS reports:</a:t>
            </a:r>
          </a:p>
          <a:p>
            <a:r>
              <a:rPr lang="en-US" sz="2800" b="1" dirty="0" smtClean="0"/>
              <a:t>65</a:t>
            </a:r>
            <a:r>
              <a:rPr lang="ko-KR" altLang="en-US" sz="2800" b="1" dirty="0" smtClean="0"/>
              <a:t>세 가 넘으면 통계적으로 </a:t>
            </a:r>
            <a:r>
              <a:rPr lang="en-US" sz="2800" b="1" dirty="0" smtClean="0"/>
              <a:t>10</a:t>
            </a:r>
            <a:r>
              <a:rPr lang="ko-KR" altLang="en-US" sz="2800" b="1" dirty="0" smtClean="0"/>
              <a:t>명 중 </a:t>
            </a:r>
            <a:r>
              <a:rPr lang="en-US" sz="2800" b="1" dirty="0" smtClean="0"/>
              <a:t>4 </a:t>
            </a:r>
            <a:r>
              <a:rPr lang="ko-KR" altLang="en-US" sz="2800" b="1" dirty="0" smtClean="0"/>
              <a:t>명이 죽기전에 양로원을 찾게 됨</a:t>
            </a:r>
            <a:r>
              <a:rPr lang="en-US" altLang="ko-KR" sz="2800" b="1" dirty="0" smtClean="0"/>
              <a:t>.</a:t>
            </a:r>
            <a:endParaRPr lang="en-US" sz="2800" b="1" dirty="0" smtClean="0"/>
          </a:p>
          <a:p>
            <a:r>
              <a:rPr lang="ko-KR" altLang="en-US" sz="2800" b="1" dirty="0" smtClean="0"/>
              <a:t>그중에 </a:t>
            </a:r>
            <a:r>
              <a:rPr lang="en-US" sz="2800" b="1" dirty="0" smtClean="0"/>
              <a:t>10% </a:t>
            </a:r>
            <a:r>
              <a:rPr lang="ko-KR" altLang="en-US" sz="2800" b="1" dirty="0" smtClean="0"/>
              <a:t>가 양로원에 서 </a:t>
            </a:r>
            <a:r>
              <a:rPr lang="en-US" altLang="ko-KR" sz="2800" b="1" dirty="0" smtClean="0"/>
              <a:t>5</a:t>
            </a:r>
            <a:r>
              <a:rPr lang="ko-KR" altLang="en-US" sz="2800" b="1" dirty="0" smtClean="0"/>
              <a:t>년이상 살게 됨</a:t>
            </a:r>
            <a:r>
              <a:rPr lang="en-US" altLang="ko-KR" sz="2800" b="1" dirty="0" smtClean="0"/>
              <a:t>. </a:t>
            </a:r>
            <a:r>
              <a:rPr lang="en-US" sz="2800" b="1" dirty="0" smtClean="0"/>
              <a:t> </a:t>
            </a:r>
          </a:p>
          <a:p>
            <a:r>
              <a:rPr lang="en-US" sz="2800" b="1" dirty="0" smtClean="0"/>
              <a:t>2012 Average cost of NH: 217 dollars/day,</a:t>
            </a:r>
          </a:p>
          <a:p>
            <a:r>
              <a:rPr lang="en-US" sz="2800" b="1" dirty="0" smtClean="0"/>
              <a:t>Assisted Living Facility:3,933dollars/mo</a:t>
            </a:r>
          </a:p>
          <a:p>
            <a:r>
              <a:rPr lang="ko-KR" altLang="en-US" sz="2800" b="1" dirty="0" smtClean="0"/>
              <a:t>간병사 취업율 </a:t>
            </a:r>
            <a:r>
              <a:rPr lang="en-US" altLang="ko-KR" sz="2800" b="1" dirty="0" smtClean="0"/>
              <a:t>2022</a:t>
            </a:r>
            <a:r>
              <a:rPr lang="ko-KR" altLang="en-US" sz="2800" b="1" dirty="0" smtClean="0"/>
              <a:t>년까지 </a:t>
            </a:r>
            <a:r>
              <a:rPr lang="en-US" altLang="ko-KR" sz="2800" b="1" dirty="0" smtClean="0"/>
              <a:t>48% </a:t>
            </a:r>
            <a:r>
              <a:rPr lang="ko-KR" altLang="en-US" sz="2800" b="1" dirty="0" smtClean="0"/>
              <a:t>증가 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가정에 사는 </a:t>
            </a:r>
            <a:r>
              <a:rPr lang="en-US" altLang="ko-KR" sz="2800" b="1" dirty="0" smtClean="0"/>
              <a:t>75</a:t>
            </a:r>
            <a:r>
              <a:rPr lang="ko-KR" altLang="en-US" sz="2800" b="1" dirty="0" smtClean="0"/>
              <a:t>세 이상의 노인</a:t>
            </a:r>
            <a:r>
              <a:rPr lang="en-US" altLang="ko-KR" sz="2800" b="1" dirty="0" smtClean="0"/>
              <a:t>: 10.5% </a:t>
            </a:r>
            <a:r>
              <a:rPr lang="ko-KR" altLang="en-US" sz="2800" b="1" dirty="0" smtClean="0"/>
              <a:t>간병인 필요</a:t>
            </a:r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                          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      </a:t>
            </a:r>
            <a:r>
              <a:rPr lang="en-US" sz="1800" dirty="0" smtClean="0"/>
              <a:t>(ref: Guide to LTC.com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100" dirty="0" smtClean="0"/>
              <a:t>양로원비와 </a:t>
            </a:r>
            <a:r>
              <a:rPr lang="en-US" altLang="ko-KR" sz="3100" dirty="0" smtClean="0"/>
              <a:t>Assisted  Living Facility </a:t>
            </a:r>
            <a:r>
              <a:rPr lang="ko-KR" altLang="en-US" sz="3100" dirty="0" smtClean="0"/>
              <a:t>비용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Long Term Care: medical and non medical need care due to chronic condition and disability</a:t>
            </a:r>
          </a:p>
          <a:p>
            <a:r>
              <a:rPr lang="en-US" dirty="0" smtClean="0"/>
              <a:t>CMS(Center for Medicare/Medicaid Services)</a:t>
            </a:r>
          </a:p>
          <a:p>
            <a:pPr>
              <a:buNone/>
            </a:pPr>
            <a:r>
              <a:rPr lang="en-US" dirty="0" smtClean="0"/>
              <a:t>    2006, 9 million people need LTC (65 yrs or older)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2020, 12 million people need LTC (most will be cared at home w/70% of elderly cared by informal care givers)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* </a:t>
            </a:r>
            <a:r>
              <a:rPr lang="en-US" sz="3000" dirty="0" err="1" smtClean="0"/>
              <a:t>Saltman</a:t>
            </a:r>
            <a:r>
              <a:rPr lang="en-US" sz="3000" dirty="0" smtClean="0"/>
              <a:t>, 2006 reports 90% of HC provided free by family and friends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Long Term Care</a:t>
            </a:r>
            <a:br>
              <a:rPr lang="en-US" dirty="0" smtClean="0"/>
            </a:br>
            <a:r>
              <a:rPr lang="ko-KR" altLang="en-US" sz="2700" dirty="0" smtClean="0"/>
              <a:t>장기 케어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 smtClean="0"/>
              <a:t>노동국에 의하면</a:t>
            </a:r>
            <a:r>
              <a:rPr lang="en-US" altLang="ko-KR" b="1" dirty="0" smtClean="0"/>
              <a:t>, </a:t>
            </a:r>
            <a:r>
              <a:rPr lang="en-US" altLang="ko-KR" b="1" dirty="0" smtClean="0"/>
              <a:t>2.9 millions </a:t>
            </a:r>
            <a:r>
              <a:rPr lang="en-US" altLang="ko-KR" b="1" dirty="0" smtClean="0"/>
              <a:t>PCA -</a:t>
            </a:r>
            <a:r>
              <a:rPr lang="en-US" altLang="ko-KR" b="1" dirty="0" smtClean="0"/>
              <a:t>2018</a:t>
            </a:r>
            <a:endParaRPr lang="en-US" b="1" dirty="0" smtClean="0"/>
          </a:p>
          <a:p>
            <a:r>
              <a:rPr lang="en-US" b="1" dirty="0" smtClean="0"/>
              <a:t>Some Clients pay under health care system (Medicare)-100days following 3 days of hospitalization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sz="2400" b="1" dirty="0" smtClean="0"/>
              <a:t>(2006 AARP study-most Americans do not know that Medicare do not pay for NH)</a:t>
            </a:r>
          </a:p>
          <a:p>
            <a:r>
              <a:rPr lang="en-US" b="1" dirty="0" smtClean="0"/>
              <a:t>Medicaid: Nursing Home Eligibility</a:t>
            </a:r>
          </a:p>
          <a:p>
            <a:r>
              <a:rPr lang="en-US" b="1" dirty="0" smtClean="0"/>
              <a:t>Private pay</a:t>
            </a:r>
          </a:p>
          <a:p>
            <a:r>
              <a:rPr lang="en-US" b="1" dirty="0" smtClean="0"/>
              <a:t>Long Term Care Insurance 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Pays PCAs</a:t>
            </a:r>
            <a:r>
              <a:rPr lang="en-US" dirty="0"/>
              <a:t/>
            </a:r>
            <a:br>
              <a:rPr lang="en-US" dirty="0"/>
            </a:br>
            <a:r>
              <a:rPr lang="ko-KR" altLang="en-US" sz="2700" dirty="0" smtClean="0"/>
              <a:t>간병사 임금은 누가 지불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 Care:25 dollars/hr, VA is </a:t>
            </a:r>
            <a:r>
              <a:rPr lang="en-US" dirty="0" smtClean="0"/>
              <a:t>lower</a:t>
            </a:r>
          </a:p>
          <a:p>
            <a:r>
              <a:rPr lang="en-US" dirty="0" smtClean="0"/>
              <a:t>Median Pay:10.66/hr (DOL, 2018)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Provided by informal care givers (family, relatives, volunteers, or friend) usually not covered by insurance unless LTC insurance</a:t>
            </a:r>
          </a:p>
          <a:p>
            <a:r>
              <a:rPr lang="en-US" dirty="0" smtClean="0"/>
              <a:t>Home Health (Insurance covers)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Provided by professionals (ordered by doctors and organized by nurse, drug therapist, physical therapist) on a limited time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CNA: 36 dollars/hr  (ref-Guide to LTC.com)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Home Care/Home Health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456</TotalTime>
  <Words>720</Words>
  <Application>Microsoft Office PowerPoint</Application>
  <PresentationFormat>On-screen Show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중앙 씨니어 센터 PCA Program </vt:lpstr>
      <vt:lpstr> 한국문화에 익숙한 간병사의 필요성</vt:lpstr>
      <vt:lpstr>간병사의 정의   Personal Care Aide</vt:lpstr>
      <vt:lpstr>중앙 씨니어 센터의 간병사 프로그람</vt:lpstr>
      <vt:lpstr>간병사 필요 인구  증가</vt:lpstr>
      <vt:lpstr>양로원비와 Assisted  Living Facility 비용</vt:lpstr>
      <vt:lpstr>What is Long Term Care 장기 케어</vt:lpstr>
      <vt:lpstr>Who Pays PCAs 간병사 임금은 누가 지불</vt:lpstr>
      <vt:lpstr> Home Care/Home Health </vt:lpstr>
      <vt:lpstr>간병사 의 품성</vt:lpstr>
      <vt:lpstr>PCA Training/Recruitment 간병사 배출과 유치의 문제점</vt:lpstr>
      <vt:lpstr>Demographic Info on PCAs</vt:lpstr>
      <vt:lpstr>Demographic Cont’d</vt:lpstr>
      <vt:lpstr>Slide 14</vt:lpstr>
      <vt:lpstr>Current Employment Status</vt:lpstr>
      <vt:lpstr>Certified Nurse Aide Opportunity 간호 보조사 교육 기회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HJL</dc:creator>
  <cp:lastModifiedBy>HJL</cp:lastModifiedBy>
  <cp:revision>52</cp:revision>
  <dcterms:created xsi:type="dcterms:W3CDTF">2012-03-01T15:39:48Z</dcterms:created>
  <dcterms:modified xsi:type="dcterms:W3CDTF">2018-01-03T18:39:13Z</dcterms:modified>
</cp:coreProperties>
</file>